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3.xml" ContentType="application/vnd.openxmlformats-officedocument.presentationml.slideMaster+xml"/>
  <Override PartName="/ppt/notesSlides/notesSlide9.xml" ContentType="application/vnd.openxmlformats-officedocument.presentationml.notesSlid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2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3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8.xml" ContentType="application/vnd.openxmlformats-officedocument.presentationml.slideLayout+xml"/>
  <Default Extension="pict" ContentType="image/pict"/>
  <Override PartName="/ppt/notesSlides/notesSlide6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vml" ContentType="application/vnd.openxmlformats-officedocument.vmlDrawin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26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31.xml" ContentType="application/vnd.openxmlformats-officedocument.presentationml.slideLayout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27.xml" ContentType="application/vnd.openxmlformats-officedocument.presentationml.slideLayout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r:id="rId1"/>
    <p:sldMasterId r:id="rId2"/>
    <p:sldMasterId r:id="rId3"/>
  </p:sldMasterIdLst>
  <p:notesMasterIdLst>
    <p:notesMasterId r:id="rId14"/>
  </p:notesMasterIdLst>
  <p:sldIdLst>
    <p:sldId id="258" r:id="rId4"/>
    <p:sldId id="266" r:id="rId5"/>
    <p:sldId id="276" r:id="rId6"/>
    <p:sldId id="269" r:id="rId7"/>
    <p:sldId id="270" r:id="rId8"/>
    <p:sldId id="271" r:id="rId9"/>
    <p:sldId id="272" r:id="rId10"/>
    <p:sldId id="273" r:id="rId11"/>
    <p:sldId id="274" r:id="rId12"/>
    <p:sldId id="275" r:id="rId13"/>
  </p:sldIdLst>
  <p:sldSz cx="9144000" cy="6858000" type="screen4x3"/>
  <p:notesSz cx="6858000" cy="9144000"/>
  <p:defaultTextStyle>
    <a:defPPr>
      <a:defRPr lang="en-GB"/>
    </a:defPPr>
    <a:lvl1pPr algn="l" defTabSz="449263" rtl="0" fontAlgn="base">
      <a:lnSpc>
        <a:spcPct val="5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2400" kern="1200">
        <a:solidFill>
          <a:schemeClr val="bg1"/>
        </a:solidFill>
        <a:latin typeface="Times New Roman" pitchFamily="-65" charset="0"/>
        <a:ea typeface="Lucida Sans Unicode" pitchFamily="-65" charset="-52"/>
        <a:cs typeface="Lucida Sans Unicode" pitchFamily="-65" charset="-52"/>
      </a:defRPr>
    </a:lvl1pPr>
    <a:lvl2pPr marL="742950" indent="-285750" algn="l" defTabSz="449263" rtl="0" fontAlgn="base">
      <a:lnSpc>
        <a:spcPct val="5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2400" kern="1200">
        <a:solidFill>
          <a:schemeClr val="bg1"/>
        </a:solidFill>
        <a:latin typeface="Times New Roman" pitchFamily="-65" charset="0"/>
        <a:ea typeface="Lucida Sans Unicode" pitchFamily="-65" charset="-52"/>
        <a:cs typeface="Lucida Sans Unicode" pitchFamily="-65" charset="-52"/>
      </a:defRPr>
    </a:lvl2pPr>
    <a:lvl3pPr marL="1143000" indent="-228600" algn="l" defTabSz="449263" rtl="0" fontAlgn="base">
      <a:lnSpc>
        <a:spcPct val="5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2400" kern="1200">
        <a:solidFill>
          <a:schemeClr val="bg1"/>
        </a:solidFill>
        <a:latin typeface="Times New Roman" pitchFamily="-65" charset="0"/>
        <a:ea typeface="Lucida Sans Unicode" pitchFamily="-65" charset="-52"/>
        <a:cs typeface="Lucida Sans Unicode" pitchFamily="-65" charset="-52"/>
      </a:defRPr>
    </a:lvl3pPr>
    <a:lvl4pPr marL="1600200" indent="-228600" algn="l" defTabSz="449263" rtl="0" fontAlgn="base">
      <a:lnSpc>
        <a:spcPct val="5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2400" kern="1200">
        <a:solidFill>
          <a:schemeClr val="bg1"/>
        </a:solidFill>
        <a:latin typeface="Times New Roman" pitchFamily="-65" charset="0"/>
        <a:ea typeface="Lucida Sans Unicode" pitchFamily="-65" charset="-52"/>
        <a:cs typeface="Lucida Sans Unicode" pitchFamily="-65" charset="-52"/>
      </a:defRPr>
    </a:lvl4pPr>
    <a:lvl5pPr marL="2057400" indent="-228600" algn="l" defTabSz="449263" rtl="0" fontAlgn="base">
      <a:lnSpc>
        <a:spcPct val="5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2400" kern="1200">
        <a:solidFill>
          <a:schemeClr val="bg1"/>
        </a:solidFill>
        <a:latin typeface="Times New Roman" pitchFamily="-65" charset="0"/>
        <a:ea typeface="Lucida Sans Unicode" pitchFamily="-65" charset="-52"/>
        <a:cs typeface="Lucida Sans Unicode" pitchFamily="-65" charset="-52"/>
      </a:defRPr>
    </a:lvl5pPr>
    <a:lvl6pPr marL="2286000" algn="l" defTabSz="457200" rtl="0" eaLnBrk="1" latinLnBrk="0" hangingPunct="1">
      <a:defRPr sz="2400" kern="1200">
        <a:solidFill>
          <a:schemeClr val="bg1"/>
        </a:solidFill>
        <a:latin typeface="Times New Roman" pitchFamily="-65" charset="0"/>
        <a:ea typeface="Lucida Sans Unicode" pitchFamily="-65" charset="-52"/>
        <a:cs typeface="Lucida Sans Unicode" pitchFamily="-65" charset="-52"/>
      </a:defRPr>
    </a:lvl6pPr>
    <a:lvl7pPr marL="2743200" algn="l" defTabSz="457200" rtl="0" eaLnBrk="1" latinLnBrk="0" hangingPunct="1">
      <a:defRPr sz="2400" kern="1200">
        <a:solidFill>
          <a:schemeClr val="bg1"/>
        </a:solidFill>
        <a:latin typeface="Times New Roman" pitchFamily="-65" charset="0"/>
        <a:ea typeface="Lucida Sans Unicode" pitchFamily="-65" charset="-52"/>
        <a:cs typeface="Lucida Sans Unicode" pitchFamily="-65" charset="-52"/>
      </a:defRPr>
    </a:lvl7pPr>
    <a:lvl8pPr marL="3200400" algn="l" defTabSz="457200" rtl="0" eaLnBrk="1" latinLnBrk="0" hangingPunct="1">
      <a:defRPr sz="2400" kern="1200">
        <a:solidFill>
          <a:schemeClr val="bg1"/>
        </a:solidFill>
        <a:latin typeface="Times New Roman" pitchFamily="-65" charset="0"/>
        <a:ea typeface="Lucida Sans Unicode" pitchFamily="-65" charset="-52"/>
        <a:cs typeface="Lucida Sans Unicode" pitchFamily="-65" charset="-52"/>
      </a:defRPr>
    </a:lvl8pPr>
    <a:lvl9pPr marL="3657600" algn="l" defTabSz="457200" rtl="0" eaLnBrk="1" latinLnBrk="0" hangingPunct="1">
      <a:defRPr sz="2400" kern="1200">
        <a:solidFill>
          <a:schemeClr val="bg1"/>
        </a:solidFill>
        <a:latin typeface="Times New Roman" pitchFamily="-65" charset="0"/>
        <a:ea typeface="Lucida Sans Unicode" pitchFamily="-65" charset="-52"/>
        <a:cs typeface="Lucida Sans Unicode" pitchFamily="-65" charset="-5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chemeClr val="tx1"/>
    </p:penClr>
  </p:showPr>
  <p:clrMru>
    <a:srgbClr val="FF6FCF"/>
    <a:srgbClr val="66CCFF"/>
    <a:srgbClr val="874D3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81433" autoAdjust="0"/>
  </p:normalViewPr>
  <p:slideViewPr>
    <p:cSldViewPr>
      <p:cViewPr varScale="1">
        <p:scale>
          <a:sx n="98" d="100"/>
          <a:sy n="98" d="100"/>
        </p:scale>
        <p:origin x="-1184" y="-11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7" Type="http://schemas.openxmlformats.org/officeDocument/2006/relationships/slide" Target="slides/slide4.xml"/><Relationship Id="rId11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6" Type="http://schemas.openxmlformats.org/officeDocument/2006/relationships/presProps" Target="presProps.xml"/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0" Type="http://schemas.openxmlformats.org/officeDocument/2006/relationships/slide" Target="slides/slide7.xml"/><Relationship Id="rId5" Type="http://schemas.openxmlformats.org/officeDocument/2006/relationships/slide" Target="slides/slide2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9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18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07" name="AutoShape 1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12" name="AutoShape 1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13" name="AutoShape 1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14" name="AutoShape 1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15" name="AutoShape 1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16" name="AutoShape 2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17" name="AutoShape 2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18" name="AutoShape 2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19" name="AutoShape 2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20" name="AutoShape 2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21" name="AutoShape 2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22" name="AutoShape 2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23" name="AutoShape 2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24" name="AutoShape 2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25" name="AutoShape 2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26" name="AutoShape 3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127" name="AutoShape 3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6417" name="Rectangle 3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49087" cy="12444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4129" name="Rectangle 3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35600" cy="4067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16" charset="0"/>
        <a:ea typeface="ＭＳ Ｐゴシック" pitchFamily="-65" charset="-128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16" charset="0"/>
        <a:ea typeface="ＭＳ Ｐゴシック" pitchFamily="-65" charset="-128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16" charset="0"/>
        <a:ea typeface="ＭＳ Ｐゴシック" pitchFamily="-65" charset="-128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16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8435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37188" cy="4068763"/>
          </a:xfrm>
          <a:noFill/>
          <a:ln/>
        </p:spPr>
        <p:txBody>
          <a:bodyPr wrap="none" anchor="ctr"/>
          <a:lstStyle/>
          <a:p>
            <a:endParaRPr lang="pt-BR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8435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37188" cy="4068763"/>
          </a:xfrm>
          <a:noFill/>
          <a:ln/>
        </p:spPr>
        <p:txBody>
          <a:bodyPr wrap="none" anchor="ctr"/>
          <a:lstStyle/>
          <a:p>
            <a:endParaRPr lang="pt-BR" dirty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66550" cy="1246187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24579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37188" cy="4068763"/>
          </a:xfrm>
          <a:noFill/>
          <a:ln/>
        </p:spPr>
        <p:txBody>
          <a:bodyPr wrap="none" anchor="ctr"/>
          <a:lstStyle/>
          <a:p>
            <a:endParaRPr lang="pt-BR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8435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37188" cy="4068763"/>
          </a:xfrm>
          <a:noFill/>
          <a:ln/>
        </p:spPr>
        <p:txBody>
          <a:bodyPr wrap="none" anchor="ctr"/>
          <a:lstStyle/>
          <a:p>
            <a:endParaRPr lang="pt-BR" dirty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8435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37188" cy="4068763"/>
          </a:xfrm>
          <a:noFill/>
          <a:ln/>
        </p:spPr>
        <p:txBody>
          <a:bodyPr wrap="none" anchor="ctr"/>
          <a:lstStyle/>
          <a:p>
            <a:endParaRPr lang="pt-BR" dirty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8435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37188" cy="4068763"/>
          </a:xfrm>
          <a:noFill/>
          <a:ln/>
        </p:spPr>
        <p:txBody>
          <a:bodyPr wrap="none" anchor="ctr"/>
          <a:lstStyle/>
          <a:p>
            <a:endParaRPr lang="pt-BR" dirty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8435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37188" cy="4068763"/>
          </a:xfrm>
          <a:noFill/>
          <a:ln/>
        </p:spPr>
        <p:txBody>
          <a:bodyPr wrap="none" anchor="ctr"/>
          <a:lstStyle/>
          <a:p>
            <a:endParaRPr lang="pt-BR" dirty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8435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37188" cy="4068763"/>
          </a:xfrm>
          <a:noFill/>
          <a:ln/>
        </p:spPr>
        <p:txBody>
          <a:bodyPr wrap="none" anchor="ctr"/>
          <a:lstStyle/>
          <a:p>
            <a:endParaRPr lang="pt-BR" dirty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8435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37188" cy="4068763"/>
          </a:xfrm>
          <a:noFill/>
          <a:ln/>
        </p:spPr>
        <p:txBody>
          <a:bodyPr wrap="none" anchor="ctr"/>
          <a:lstStyle/>
          <a:p>
            <a:endParaRPr lang="pt-BR" dirty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8435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37188" cy="4068763"/>
          </a:xfrm>
          <a:noFill/>
          <a:ln/>
        </p:spPr>
        <p:txBody>
          <a:bodyPr wrap="none" anchor="ctr"/>
          <a:lstStyle/>
          <a:p>
            <a:endParaRPr lang="pt-BR" dirty="0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F05C3F-1E2B-EB43-999B-782846D8AF96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90343A-C9A7-A749-BD40-E3F86FC8EED1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97650" y="63500"/>
            <a:ext cx="2046288" cy="6046788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3500"/>
            <a:ext cx="5988050" cy="6046788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FED11C-46F5-F64B-B7A4-32D36F52E1B6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328DDA-54E4-884B-833C-6297FF6B98A0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5CDF82-9252-A141-BCEB-1F937083FB44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EAF670-5FE3-4A4E-9033-4A47D227ED27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16375" cy="4510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5975" y="1600200"/>
            <a:ext cx="4017963" cy="4510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5C7F8C-0E10-554F-8552-35FF6943338C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2F3310-E782-6A4D-B79D-C8A9F9683A11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3B32AA-73A3-194C-A7ED-33CB0231165A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C3BAD9-C672-8645-90DB-1163BF4B6E0F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0AC48E-5252-014B-BB55-8EB8F976D03F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41BF8B-9DB1-FF45-9592-DA14D4CAEAB2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A100A8-F499-F94F-90AC-33EE16093D41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574E73-EE4B-CB4D-B371-28166A93EDE2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97650" y="63500"/>
            <a:ext cx="2046288" cy="6046788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3500"/>
            <a:ext cx="5988050" cy="6046788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505085-6E98-654C-9987-8FD695152318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6F6166-F5E4-2F4C-AF16-3EBF5A341852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C9B123-05F2-6644-ACBE-683924CFEB01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4A82E-95D8-6843-ABB0-C829727DA009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25900" cy="4502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35500" y="1604963"/>
            <a:ext cx="4027488" cy="4502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2747DB-D9A9-074F-905D-D7ED058A6F7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4213F1-E8FA-FA4C-A84F-5D10A14166A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50C5A3-8A17-CD4E-AB67-C39DEA4B4D6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7D38C1-3997-204F-9586-B6EC5D3DEE1D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AA37AE-1B65-964F-B40E-B1D8AC6F7481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9A0C49-E2AE-BD44-A124-B2D98FC27226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DB62D9-A8C9-094C-AFE6-22655817C9AD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E717BE-0109-CB4B-8B27-69D612A0D215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11938" y="220663"/>
            <a:ext cx="2051050" cy="588645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20663"/>
            <a:ext cx="6002338" cy="588645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D7CAC9-9EE1-C743-8732-7B5479E92D19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16375" cy="4510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5975" y="1600200"/>
            <a:ext cx="4017963" cy="4510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29AA6F-D11D-D84B-A66D-9F1EE6ABDC97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B375D9-A052-7F42-97EB-8C82B46F926B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8704B0-D605-124C-918E-148269B96689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DEEEDA-B185-3647-A8EA-530EF38613D3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627F2F-CF73-5643-83AC-D41F03D4486D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E67105-7A8C-0E41-AA78-08E83084C251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9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3500"/>
            <a:ext cx="8186738" cy="1530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 para editar o formato do texto do título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186738" cy="4510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 para editar o formato do texto da estrutura de tópicos</a:t>
            </a:r>
          </a:p>
          <a:p>
            <a:pPr lvl="1"/>
            <a:r>
              <a:rPr lang="en-GB"/>
              <a:t>2º Nível da estrutura de tópicos</a:t>
            </a:r>
          </a:p>
          <a:p>
            <a:pPr lvl="2"/>
            <a:r>
              <a:rPr lang="en-GB"/>
              <a:t>3º Nível da estrutura de tópicos</a:t>
            </a:r>
          </a:p>
          <a:p>
            <a:pPr lvl="3"/>
            <a:r>
              <a:rPr lang="en-GB"/>
              <a:t>4º Nível da estrutura de tópicos</a:t>
            </a:r>
          </a:p>
          <a:p>
            <a:pPr lvl="4"/>
            <a:r>
              <a:rPr lang="en-GB"/>
              <a:t>5º Nível da estrutura de tópicos</a:t>
            </a:r>
          </a:p>
          <a:p>
            <a:pPr lvl="4"/>
            <a:r>
              <a:rPr lang="en-GB"/>
              <a:t>6º Nível da estrutura de tópicos</a:t>
            </a:r>
          </a:p>
          <a:p>
            <a:pPr lvl="4"/>
            <a:r>
              <a:rPr lang="en-GB"/>
              <a:t>7º Nível da estrutura de tópicos</a:t>
            </a:r>
          </a:p>
          <a:p>
            <a:pPr lvl="4"/>
            <a:r>
              <a:rPr lang="en-GB"/>
              <a:t>8º Nível da estrutura de tópicos</a:t>
            </a:r>
          </a:p>
          <a:p>
            <a:pPr lvl="4"/>
            <a:r>
              <a:rPr lang="en-GB"/>
              <a:t>9º Nível da estrutura de tópicos</a:t>
            </a: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57200" y="6308725"/>
            <a:ext cx="21336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08725"/>
            <a:ext cx="2895600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090738" cy="322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86000"/>
              </a:lnSpc>
              <a:defRPr sz="1200">
                <a:solidFill>
                  <a:srgbClr val="898989"/>
                </a:solidFill>
              </a:defRPr>
            </a:lvl1pPr>
          </a:lstStyle>
          <a:p>
            <a:fld id="{C80103C6-6DC2-404F-8C3A-19DD44A1DC9C}" type="slidenum">
              <a:rPr lang="en-GB"/>
              <a:pPr/>
              <a:t>‹Nr.›</a:t>
            </a:fld>
            <a:endParaRPr lang="en-GB"/>
          </a:p>
        </p:txBody>
      </p:sp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+mj-lt"/>
          <a:ea typeface="Lucida Sans Unicode" pitchFamily="-65" charset="-52"/>
          <a:cs typeface="+mj-cs"/>
        </a:defRPr>
      </a:lvl1pPr>
      <a:lvl2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Calibri" pitchFamily="32" charset="0"/>
          <a:ea typeface="Lucida Sans Unicode" pitchFamily="-65" charset="-52"/>
          <a:cs typeface="Lucida Sans Unicode" pitchFamily="32" charset="0"/>
        </a:defRPr>
      </a:lvl2pPr>
      <a:lvl3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Calibri" pitchFamily="32" charset="0"/>
          <a:ea typeface="Lucida Sans Unicode" pitchFamily="-65" charset="-52"/>
          <a:cs typeface="Lucida Sans Unicode" pitchFamily="32" charset="0"/>
        </a:defRPr>
      </a:lvl3pPr>
      <a:lvl4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Calibri" pitchFamily="32" charset="0"/>
          <a:ea typeface="Lucida Sans Unicode" pitchFamily="-65" charset="-52"/>
          <a:cs typeface="Lucida Sans Unicode" pitchFamily="32" charset="0"/>
        </a:defRPr>
      </a:lvl4pPr>
      <a:lvl5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Calibri" pitchFamily="32" charset="0"/>
          <a:ea typeface="Lucida Sans Unicode" pitchFamily="-65" charset="-52"/>
          <a:cs typeface="Lucida Sans Unicode" pitchFamily="32" charset="0"/>
        </a:defRPr>
      </a:lvl5pPr>
      <a:lvl6pPr marL="2514600" indent="-228600"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Lucida Sans Unicode" pitchFamily="32" charset="0"/>
        </a:defRPr>
      </a:lvl6pPr>
      <a:lvl7pPr marL="2971800" indent="-228600"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Lucida Sans Unicode" pitchFamily="32" charset="0"/>
        </a:defRPr>
      </a:lvl7pPr>
      <a:lvl8pPr marL="3429000" indent="-228600"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Lucida Sans Unicode" pitchFamily="32" charset="0"/>
        </a:defRPr>
      </a:lvl8pPr>
      <a:lvl9pPr marL="3886200" indent="-228600"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Lucida Sans Unicode" pitchFamily="32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buChar char="•"/>
        <a:defRPr sz="3200">
          <a:solidFill>
            <a:srgbClr val="000000"/>
          </a:solidFill>
          <a:latin typeface="+mn-lt"/>
          <a:ea typeface="Lucida Sans Unicode" pitchFamily="-65" charset="-52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buChar char="–"/>
        <a:defRPr sz="2800">
          <a:solidFill>
            <a:srgbClr val="000000"/>
          </a:solidFill>
          <a:latin typeface="+mn-lt"/>
          <a:ea typeface="Lucida Sans Unicode" pitchFamily="-65" charset="-52"/>
          <a:cs typeface="+mn-cs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buChar char="•"/>
        <a:defRPr sz="2400">
          <a:solidFill>
            <a:srgbClr val="000000"/>
          </a:solidFill>
          <a:latin typeface="+mn-lt"/>
          <a:ea typeface="Lucida Sans Unicode" pitchFamily="-65" charset="-52"/>
          <a:cs typeface="+mn-cs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buChar char="–"/>
        <a:defRPr sz="2000">
          <a:solidFill>
            <a:srgbClr val="000000"/>
          </a:solidFill>
          <a:latin typeface="+mn-lt"/>
          <a:ea typeface="Lucida Sans Unicode" pitchFamily="-65" charset="-52"/>
          <a:cs typeface="+mn-cs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buChar char="»"/>
        <a:defRPr sz="2000">
          <a:solidFill>
            <a:srgbClr val="000000"/>
          </a:solidFill>
          <a:latin typeface="+mn-lt"/>
          <a:ea typeface="Lucida Sans Unicode" pitchFamily="-65" charset="-52"/>
          <a:cs typeface="+mn-cs"/>
        </a:defRPr>
      </a:lvl5pPr>
      <a:lvl6pPr marL="2514600" indent="-228600" algn="l" defTabSz="449263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3500"/>
            <a:ext cx="8186738" cy="1530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 para editar o formato do texto do título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186738" cy="4510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 para editar o formato do texto da estrutura de tópicos</a:t>
            </a:r>
          </a:p>
          <a:p>
            <a:pPr lvl="1"/>
            <a:r>
              <a:rPr lang="en-GB"/>
              <a:t>2º Nível da estrutura de tópicos</a:t>
            </a:r>
          </a:p>
          <a:p>
            <a:pPr lvl="2"/>
            <a:r>
              <a:rPr lang="en-GB"/>
              <a:t>3º Nível da estrutura de tópicos</a:t>
            </a:r>
          </a:p>
          <a:p>
            <a:pPr lvl="3"/>
            <a:r>
              <a:rPr lang="en-GB"/>
              <a:t>4º Nível da estrutura de tópicos</a:t>
            </a:r>
          </a:p>
          <a:p>
            <a:pPr lvl="4"/>
            <a:r>
              <a:rPr lang="en-GB"/>
              <a:t>5º Nível da estrutura de tópicos</a:t>
            </a:r>
          </a:p>
          <a:p>
            <a:pPr lvl="4"/>
            <a:r>
              <a:rPr lang="en-GB"/>
              <a:t>6º Nível da estrutura de tópicos</a:t>
            </a:r>
          </a:p>
          <a:p>
            <a:pPr lvl="4"/>
            <a:r>
              <a:rPr lang="en-GB"/>
              <a:t>7º Nível da estrutura de tópicos</a:t>
            </a:r>
          </a:p>
          <a:p>
            <a:pPr lvl="4"/>
            <a:r>
              <a:rPr lang="en-GB"/>
              <a:t>8º Nível da estrutura de tópicos</a:t>
            </a:r>
          </a:p>
          <a:p>
            <a:pPr lvl="4"/>
            <a:r>
              <a:rPr lang="en-GB"/>
              <a:t>9º Nível da estrutura de tópicos</a:t>
            </a: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5800" y="6243638"/>
            <a:ext cx="1897063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124200" y="6243638"/>
            <a:ext cx="2887663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854200" cy="406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solidFill>
                  <a:srgbClr val="898989"/>
                </a:solidFill>
                <a:ea typeface="Arial Unicode MS" pitchFamily="-65" charset="0"/>
                <a:cs typeface="Arial Unicode MS" pitchFamily="-65" charset="0"/>
              </a:defRPr>
            </a:lvl1pPr>
          </a:lstStyle>
          <a:p>
            <a:fld id="{0A2A1D44-744A-1E46-A5BD-DBAB7A133B01}" type="slidenum">
              <a:rPr lang="en-GB"/>
              <a:pPr/>
              <a:t>‹Nr.›</a:t>
            </a:fld>
            <a:endParaRPr lang="en-GB"/>
          </a:p>
        </p:txBody>
      </p:sp>
      <p:pic>
        <p:nvPicPr>
          <p:cNvPr id="2055" name="Picture 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+mj-lt"/>
          <a:ea typeface="Lucida Sans Unicode" pitchFamily="-65" charset="-52"/>
          <a:cs typeface="+mj-cs"/>
        </a:defRPr>
      </a:lvl1pPr>
      <a:lvl2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Calibri" pitchFamily="32" charset="0"/>
          <a:ea typeface="Lucida Sans Unicode" pitchFamily="-65" charset="-52"/>
          <a:cs typeface="Lucida Sans Unicode" pitchFamily="32" charset="0"/>
        </a:defRPr>
      </a:lvl2pPr>
      <a:lvl3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Calibri" pitchFamily="32" charset="0"/>
          <a:ea typeface="Lucida Sans Unicode" pitchFamily="-65" charset="-52"/>
          <a:cs typeface="Lucida Sans Unicode" pitchFamily="32" charset="0"/>
        </a:defRPr>
      </a:lvl3pPr>
      <a:lvl4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Calibri" pitchFamily="32" charset="0"/>
          <a:ea typeface="Lucida Sans Unicode" pitchFamily="-65" charset="-52"/>
          <a:cs typeface="Lucida Sans Unicode" pitchFamily="32" charset="0"/>
        </a:defRPr>
      </a:lvl4pPr>
      <a:lvl5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Calibri" pitchFamily="32" charset="0"/>
          <a:ea typeface="Lucida Sans Unicode" pitchFamily="-65" charset="-52"/>
          <a:cs typeface="Lucida Sans Unicode" pitchFamily="32" charset="0"/>
        </a:defRPr>
      </a:lvl5pPr>
      <a:lvl6pPr marL="2514600" indent="-228600"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Lucida Sans Unicode" pitchFamily="32" charset="0"/>
        </a:defRPr>
      </a:lvl6pPr>
      <a:lvl7pPr marL="2971800" indent="-228600"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Lucida Sans Unicode" pitchFamily="32" charset="0"/>
        </a:defRPr>
      </a:lvl7pPr>
      <a:lvl8pPr marL="3429000" indent="-228600"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Lucida Sans Unicode" pitchFamily="32" charset="0"/>
        </a:defRPr>
      </a:lvl8pPr>
      <a:lvl9pPr marL="3886200" indent="-228600"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Lucida Sans Unicode" pitchFamily="32" charset="0"/>
        </a:defRPr>
      </a:lvl9pPr>
    </p:titleStyle>
    <p:bodyStyle>
      <a:lvl1pPr marL="342900" indent="-342900" algn="l" defTabSz="449263" rtl="0" eaLnBrk="0" fontAlgn="base" hangingPunct="0">
        <a:lnSpc>
          <a:spcPct val="101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buChar char="•"/>
        <a:defRPr sz="3200">
          <a:solidFill>
            <a:srgbClr val="000000"/>
          </a:solidFill>
          <a:latin typeface="+mn-lt"/>
          <a:ea typeface="Lucida Sans Unicode" pitchFamily="-65" charset="-52"/>
          <a:cs typeface="+mn-cs"/>
        </a:defRPr>
      </a:lvl1pPr>
      <a:lvl2pPr marL="742950" indent="-285750" algn="l" defTabSz="449263" rtl="0" eaLnBrk="0" fontAlgn="base" hangingPunct="0">
        <a:lnSpc>
          <a:spcPct val="101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buChar char="–"/>
        <a:defRPr sz="2800">
          <a:solidFill>
            <a:srgbClr val="000000"/>
          </a:solidFill>
          <a:latin typeface="+mn-lt"/>
          <a:ea typeface="Lucida Sans Unicode" pitchFamily="-65" charset="-52"/>
          <a:cs typeface="+mn-cs"/>
        </a:defRPr>
      </a:lvl2pPr>
      <a:lvl3pPr marL="1143000" indent="-228600" algn="l" defTabSz="449263" rtl="0" eaLnBrk="0" fontAlgn="base" hangingPunct="0">
        <a:lnSpc>
          <a:spcPct val="101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buChar char="•"/>
        <a:defRPr sz="2400">
          <a:solidFill>
            <a:srgbClr val="000000"/>
          </a:solidFill>
          <a:latin typeface="+mn-lt"/>
          <a:ea typeface="Lucida Sans Unicode" pitchFamily="-65" charset="-52"/>
          <a:cs typeface="+mn-cs"/>
        </a:defRPr>
      </a:lvl3pPr>
      <a:lvl4pPr marL="1600200" indent="-228600" algn="l" defTabSz="449263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buChar char="–"/>
        <a:defRPr sz="2000">
          <a:solidFill>
            <a:srgbClr val="000000"/>
          </a:solidFill>
          <a:latin typeface="+mn-lt"/>
          <a:ea typeface="Lucida Sans Unicode" pitchFamily="-65" charset="-52"/>
          <a:cs typeface="+mn-cs"/>
        </a:defRPr>
      </a:lvl4pPr>
      <a:lvl5pPr marL="2057400" indent="-228600" algn="l" defTabSz="449263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buChar char="»"/>
        <a:defRPr sz="2000">
          <a:solidFill>
            <a:srgbClr val="000000"/>
          </a:solidFill>
          <a:latin typeface="+mn-lt"/>
          <a:ea typeface="Lucida Sans Unicode" pitchFamily="-65" charset="-52"/>
          <a:cs typeface="+mn-cs"/>
        </a:defRPr>
      </a:lvl5pPr>
      <a:lvl6pPr marL="2514600" indent="-228600" algn="l" defTabSz="449263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lnSpc>
          <a:spcPct val="101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0663"/>
            <a:ext cx="8205788" cy="1223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 para editar o formato do texto do título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05788" cy="4502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 para editar o formato do texto da estrutura de tópicos</a:t>
            </a:r>
          </a:p>
          <a:p>
            <a:pPr lvl="1"/>
            <a:r>
              <a:rPr lang="en-GB"/>
              <a:t>2º Nível da estrutura de tópicos</a:t>
            </a:r>
          </a:p>
          <a:p>
            <a:pPr lvl="2"/>
            <a:r>
              <a:rPr lang="en-GB"/>
              <a:t>3º Nível da estrutura de tópicos</a:t>
            </a:r>
          </a:p>
          <a:p>
            <a:pPr lvl="3"/>
            <a:r>
              <a:rPr lang="en-GB"/>
              <a:t>4º Nível da estrutura de tópicos</a:t>
            </a:r>
          </a:p>
          <a:p>
            <a:pPr lvl="4"/>
            <a:r>
              <a:rPr lang="en-GB"/>
              <a:t>5º Nível da estrutura de tópicos</a:t>
            </a:r>
          </a:p>
          <a:p>
            <a:pPr lvl="4"/>
            <a:r>
              <a:rPr lang="en-GB"/>
              <a:t>6º Nível da estrutura de tópicos</a:t>
            </a:r>
          </a:p>
          <a:p>
            <a:pPr lvl="4"/>
            <a:r>
              <a:rPr lang="en-GB"/>
              <a:t>7º Nível da estrutura de tópicos</a:t>
            </a:r>
          </a:p>
          <a:p>
            <a:pPr lvl="4"/>
            <a:r>
              <a:rPr lang="en-GB"/>
              <a:t>8º Nível da estrutura de tópicos</a:t>
            </a:r>
          </a:p>
          <a:p>
            <a:pPr lvl="4"/>
            <a:r>
              <a:rPr lang="en-GB"/>
              <a:t>9º Nível da estrutura de tópicos</a:t>
            </a: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57200" y="6246813"/>
            <a:ext cx="2116138" cy="45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127375" y="6246813"/>
            <a:ext cx="2884488" cy="45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06613" cy="449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defRPr sz="1400">
                <a:solidFill>
                  <a:srgbClr val="000000"/>
                </a:solidFill>
                <a:ea typeface="Arial Unicode MS" pitchFamily="-65" charset="0"/>
                <a:cs typeface="Arial Unicode MS" pitchFamily="-65" charset="0"/>
              </a:defRPr>
            </a:lvl1pPr>
          </a:lstStyle>
          <a:p>
            <a:fld id="{1E3BB788-E070-E749-8DF0-23FB40185BE2}" type="slidenum">
              <a:rPr lang="en-GB"/>
              <a:pPr/>
              <a:t>‹Nr.›</a:t>
            </a:fld>
            <a:endParaRPr lang="en-GB"/>
          </a:p>
        </p:txBody>
      </p:sp>
      <p:pic>
        <p:nvPicPr>
          <p:cNvPr id="3079" name="Picture 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49263" rtl="0" eaLnBrk="0" fontAlgn="base" hangingPunct="0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+mj-lt"/>
          <a:ea typeface="Lucida Sans Unicode" pitchFamily="-65" charset="-52"/>
          <a:cs typeface="+mj-cs"/>
        </a:defRPr>
      </a:lvl1pPr>
      <a:lvl2pPr algn="ctr" defTabSz="449263" rtl="0" eaLnBrk="0" fontAlgn="base" hangingPunct="0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Arial" charset="0"/>
          <a:ea typeface="Lucida Sans Unicode" pitchFamily="-65" charset="-52"/>
          <a:cs typeface="Lucida Sans Unicode" pitchFamily="32" charset="0"/>
        </a:defRPr>
      </a:lvl2pPr>
      <a:lvl3pPr algn="ctr" defTabSz="449263" rtl="0" eaLnBrk="0" fontAlgn="base" hangingPunct="0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Arial" charset="0"/>
          <a:ea typeface="Lucida Sans Unicode" pitchFamily="-65" charset="-52"/>
          <a:cs typeface="Lucida Sans Unicode" pitchFamily="32" charset="0"/>
        </a:defRPr>
      </a:lvl3pPr>
      <a:lvl4pPr algn="ctr" defTabSz="449263" rtl="0" eaLnBrk="0" fontAlgn="base" hangingPunct="0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Arial" charset="0"/>
          <a:ea typeface="Lucida Sans Unicode" pitchFamily="-65" charset="-52"/>
          <a:cs typeface="Lucida Sans Unicode" pitchFamily="32" charset="0"/>
        </a:defRPr>
      </a:lvl4pPr>
      <a:lvl5pPr algn="ctr" defTabSz="449263" rtl="0" eaLnBrk="0" fontAlgn="base" hangingPunct="0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65" charset="0"/>
        <a:defRPr sz="4400">
          <a:solidFill>
            <a:srgbClr val="000000"/>
          </a:solidFill>
          <a:latin typeface="Arial" charset="0"/>
          <a:ea typeface="Lucida Sans Unicode" pitchFamily="-65" charset="-52"/>
          <a:cs typeface="Lucida Sans Unicode" pitchFamily="32" charset="0"/>
        </a:defRPr>
      </a:lvl5pPr>
      <a:lvl6pPr marL="2514600" indent="-228600" algn="ctr" defTabSz="449263" rtl="0" eaLnBrk="0" fontAlgn="base" hangingPunct="0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pitchFamily="32" charset="0"/>
        </a:defRPr>
      </a:lvl6pPr>
      <a:lvl7pPr marL="2971800" indent="-228600" algn="ctr" defTabSz="449263" rtl="0" eaLnBrk="0" fontAlgn="base" hangingPunct="0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pitchFamily="32" charset="0"/>
        </a:defRPr>
      </a:lvl7pPr>
      <a:lvl8pPr marL="3429000" indent="-228600" algn="ctr" defTabSz="449263" rtl="0" eaLnBrk="0" fontAlgn="base" hangingPunct="0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pitchFamily="32" charset="0"/>
        </a:defRPr>
      </a:lvl8pPr>
      <a:lvl9pPr marL="3886200" indent="-228600" algn="ctr" defTabSz="449263" rtl="0" eaLnBrk="0" fontAlgn="base" hangingPunct="0">
        <a:lnSpc>
          <a:spcPct val="76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cs typeface="Lucida Sans Unicode" pitchFamily="32" charset="0"/>
        </a:defRPr>
      </a:lvl9pPr>
    </p:titleStyle>
    <p:bodyStyle>
      <a:lvl1pPr marL="342900" indent="-342900" algn="l" defTabSz="449263" rtl="0" eaLnBrk="0" fontAlgn="base" hangingPunct="0">
        <a:lnSpc>
          <a:spcPct val="76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-65" charset="0"/>
        <a:buChar char="•"/>
        <a:defRPr sz="3200">
          <a:solidFill>
            <a:srgbClr val="000000"/>
          </a:solidFill>
          <a:latin typeface="+mn-lt"/>
          <a:ea typeface="Lucida Sans Unicode" pitchFamily="-65" charset="-52"/>
          <a:cs typeface="+mn-cs"/>
        </a:defRPr>
      </a:lvl1pPr>
      <a:lvl2pPr marL="742950" indent="-285750" algn="l" defTabSz="449263" rtl="0" eaLnBrk="0" fontAlgn="base" hangingPunct="0">
        <a:lnSpc>
          <a:spcPct val="76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-65" charset="0"/>
        <a:buChar char="–"/>
        <a:defRPr sz="2800">
          <a:solidFill>
            <a:srgbClr val="000000"/>
          </a:solidFill>
          <a:latin typeface="+mn-lt"/>
          <a:ea typeface="Lucida Sans Unicode" pitchFamily="-65" charset="-52"/>
          <a:cs typeface="+mn-cs"/>
        </a:defRPr>
      </a:lvl2pPr>
      <a:lvl3pPr marL="1143000" indent="-228600" algn="l" defTabSz="449263" rtl="0" eaLnBrk="0" fontAlgn="base" hangingPunct="0">
        <a:lnSpc>
          <a:spcPct val="76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-65" charset="0"/>
        <a:buChar char="•"/>
        <a:defRPr sz="2400">
          <a:solidFill>
            <a:srgbClr val="000000"/>
          </a:solidFill>
          <a:latin typeface="+mn-lt"/>
          <a:ea typeface="Lucida Sans Unicode" pitchFamily="-65" charset="-52"/>
          <a:cs typeface="+mn-cs"/>
        </a:defRPr>
      </a:lvl3pPr>
      <a:lvl4pPr marL="1600200" indent="-228600" algn="l" defTabSz="449263" rtl="0" eaLnBrk="0" fontAlgn="base" hangingPunct="0">
        <a:lnSpc>
          <a:spcPct val="76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-65" charset="0"/>
        <a:buChar char="–"/>
        <a:defRPr sz="2000">
          <a:solidFill>
            <a:srgbClr val="000000"/>
          </a:solidFill>
          <a:latin typeface="+mn-lt"/>
          <a:ea typeface="Lucida Sans Unicode" pitchFamily="-65" charset="-52"/>
          <a:cs typeface="+mn-cs"/>
        </a:defRPr>
      </a:lvl4pPr>
      <a:lvl5pPr marL="2057400" indent="-228600" algn="l" defTabSz="449263" rtl="0" eaLnBrk="0" fontAlgn="base" hangingPunct="0">
        <a:lnSpc>
          <a:spcPct val="7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65" charset="0"/>
        <a:buChar char="»"/>
        <a:defRPr sz="2000">
          <a:solidFill>
            <a:srgbClr val="000000"/>
          </a:solidFill>
          <a:latin typeface="+mn-lt"/>
          <a:ea typeface="Lucida Sans Unicode" pitchFamily="-65" charset="-52"/>
          <a:cs typeface="+mn-cs"/>
        </a:defRPr>
      </a:lvl5pPr>
      <a:lvl6pPr marL="2514600" indent="-228600" algn="l" defTabSz="449263" rtl="0" eaLnBrk="0" fontAlgn="base" hangingPunct="0">
        <a:lnSpc>
          <a:spcPct val="7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lnSpc>
          <a:spcPct val="7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lnSpc>
          <a:spcPct val="7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lnSpc>
          <a:spcPct val="76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oleObject" Target="???" TargetMode="Externa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8.xml"/><Relationship Id="rId3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457200" y="1676400"/>
            <a:ext cx="8204200" cy="4572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 lvl="1">
              <a:lnSpc>
                <a:spcPct val="108000"/>
              </a:lnSpc>
              <a:spcBef>
                <a:spcPts val="800"/>
              </a:spcBef>
              <a:buFont typeface="Courier New"/>
              <a:buChar char="o"/>
              <a:tabLst>
                <a:tab pos="0" algn="l"/>
                <a:tab pos="333375" algn="l"/>
                <a:tab pos="430213" algn="l"/>
                <a:tab pos="879475" algn="l"/>
                <a:tab pos="1328738" algn="l"/>
                <a:tab pos="1778000" algn="l"/>
                <a:tab pos="2227263" algn="l"/>
                <a:tab pos="2676525" algn="l"/>
                <a:tab pos="3125788" algn="l"/>
                <a:tab pos="3575050" algn="l"/>
                <a:tab pos="4024313" algn="l"/>
                <a:tab pos="4473575" algn="l"/>
                <a:tab pos="4922838" algn="l"/>
                <a:tab pos="5372100" algn="l"/>
                <a:tab pos="5821363" algn="l"/>
                <a:tab pos="6276975" algn="l"/>
                <a:tab pos="6719888" algn="l"/>
                <a:tab pos="7169150" algn="l"/>
                <a:tab pos="7618413" algn="l"/>
                <a:tab pos="8067675" algn="l"/>
                <a:tab pos="8516938" algn="l"/>
                <a:tab pos="8966200" algn="l"/>
                <a:tab pos="8967788" algn="l"/>
                <a:tab pos="9417050" algn="l"/>
                <a:tab pos="9866313" algn="l"/>
                <a:tab pos="10321925" algn="l"/>
                <a:tab pos="10764838" algn="l"/>
                <a:tab pos="10766425" algn="l"/>
                <a:tab pos="10768013" algn="l"/>
                <a:tab pos="10769600" algn="l"/>
                <a:tab pos="10779125" algn="l"/>
              </a:tabLst>
            </a:pPr>
            <a:r>
              <a:rPr lang="pt-PT" sz="3200" dirty="0" smtClean="0">
                <a:solidFill>
                  <a:srgbClr val="000000"/>
                </a:solidFill>
                <a:latin typeface="Verdana" pitchFamily="-65" charset="0"/>
              </a:rPr>
              <a:t>Plano Nacional e proposta dos indicadores para os próximos 5 anos </a:t>
            </a:r>
          </a:p>
          <a:p>
            <a:pPr lvl="1">
              <a:lnSpc>
                <a:spcPct val="108000"/>
              </a:lnSpc>
              <a:spcBef>
                <a:spcPts val="800"/>
              </a:spcBef>
              <a:buFont typeface="Courier New"/>
              <a:buChar char="o"/>
              <a:tabLst>
                <a:tab pos="0" algn="l"/>
                <a:tab pos="333375" algn="l"/>
                <a:tab pos="430213" algn="l"/>
                <a:tab pos="879475" algn="l"/>
                <a:tab pos="1328738" algn="l"/>
                <a:tab pos="1778000" algn="l"/>
                <a:tab pos="2227263" algn="l"/>
                <a:tab pos="2676525" algn="l"/>
                <a:tab pos="3125788" algn="l"/>
                <a:tab pos="3575050" algn="l"/>
                <a:tab pos="4024313" algn="l"/>
                <a:tab pos="4473575" algn="l"/>
                <a:tab pos="4922838" algn="l"/>
                <a:tab pos="5372100" algn="l"/>
                <a:tab pos="5821363" algn="l"/>
                <a:tab pos="6276975" algn="l"/>
                <a:tab pos="6719888" algn="l"/>
                <a:tab pos="7169150" algn="l"/>
                <a:tab pos="7618413" algn="l"/>
                <a:tab pos="8067675" algn="l"/>
                <a:tab pos="8516938" algn="l"/>
                <a:tab pos="8966200" algn="l"/>
                <a:tab pos="8967788" algn="l"/>
                <a:tab pos="9417050" algn="l"/>
                <a:tab pos="9866313" algn="l"/>
                <a:tab pos="10321925" algn="l"/>
                <a:tab pos="10764838" algn="l"/>
                <a:tab pos="10766425" algn="l"/>
                <a:tab pos="10768013" algn="l"/>
                <a:tab pos="10769600" algn="l"/>
                <a:tab pos="10779125" algn="l"/>
              </a:tabLst>
            </a:pPr>
            <a:r>
              <a:rPr lang="pt-PT" sz="3200" dirty="0" smtClean="0">
                <a:solidFill>
                  <a:srgbClr val="000000"/>
                </a:solidFill>
                <a:latin typeface="Verdana" pitchFamily="-65" charset="0"/>
              </a:rPr>
              <a:t>As metas do plano 2010</a:t>
            </a:r>
          </a:p>
          <a:p>
            <a:pPr lvl="1">
              <a:lnSpc>
                <a:spcPct val="108000"/>
              </a:lnSpc>
              <a:spcBef>
                <a:spcPts val="800"/>
              </a:spcBef>
              <a:buFont typeface="Courier New"/>
              <a:buChar char="o"/>
              <a:tabLst>
                <a:tab pos="0" algn="l"/>
                <a:tab pos="333375" algn="l"/>
                <a:tab pos="430213" algn="l"/>
                <a:tab pos="879475" algn="l"/>
                <a:tab pos="1328738" algn="l"/>
                <a:tab pos="1778000" algn="l"/>
                <a:tab pos="2227263" algn="l"/>
                <a:tab pos="2676525" algn="l"/>
                <a:tab pos="3125788" algn="l"/>
                <a:tab pos="3575050" algn="l"/>
                <a:tab pos="4024313" algn="l"/>
                <a:tab pos="4473575" algn="l"/>
                <a:tab pos="4922838" algn="l"/>
                <a:tab pos="5372100" algn="l"/>
                <a:tab pos="5821363" algn="l"/>
                <a:tab pos="6276975" algn="l"/>
                <a:tab pos="6719888" algn="l"/>
                <a:tab pos="7169150" algn="l"/>
                <a:tab pos="7618413" algn="l"/>
                <a:tab pos="8067675" algn="l"/>
                <a:tab pos="8516938" algn="l"/>
                <a:tab pos="8966200" algn="l"/>
                <a:tab pos="8967788" algn="l"/>
                <a:tab pos="9417050" algn="l"/>
                <a:tab pos="9866313" algn="l"/>
                <a:tab pos="10321925" algn="l"/>
                <a:tab pos="10764838" algn="l"/>
                <a:tab pos="10766425" algn="l"/>
                <a:tab pos="10768013" algn="l"/>
                <a:tab pos="10769600" algn="l"/>
                <a:tab pos="10779125" algn="l"/>
              </a:tabLst>
            </a:pPr>
            <a:r>
              <a:rPr lang="pt-PT" sz="3200" dirty="0" smtClean="0">
                <a:solidFill>
                  <a:srgbClr val="000000"/>
                </a:solidFill>
                <a:latin typeface="Verdana" pitchFamily="-65" charset="0"/>
              </a:rPr>
              <a:t>Proposta do plano de monitoramento</a:t>
            </a:r>
          </a:p>
          <a:p>
            <a:pPr lvl="1">
              <a:lnSpc>
                <a:spcPct val="108000"/>
              </a:lnSpc>
              <a:spcBef>
                <a:spcPts val="800"/>
              </a:spcBef>
              <a:tabLst>
                <a:tab pos="0" algn="l"/>
                <a:tab pos="333375" algn="l"/>
                <a:tab pos="430213" algn="l"/>
                <a:tab pos="879475" algn="l"/>
                <a:tab pos="1328738" algn="l"/>
                <a:tab pos="1778000" algn="l"/>
                <a:tab pos="2227263" algn="l"/>
                <a:tab pos="2676525" algn="l"/>
                <a:tab pos="3125788" algn="l"/>
                <a:tab pos="3575050" algn="l"/>
                <a:tab pos="4024313" algn="l"/>
                <a:tab pos="4473575" algn="l"/>
                <a:tab pos="4922838" algn="l"/>
                <a:tab pos="5372100" algn="l"/>
                <a:tab pos="5821363" algn="l"/>
                <a:tab pos="6276975" algn="l"/>
                <a:tab pos="6719888" algn="l"/>
                <a:tab pos="7169150" algn="l"/>
                <a:tab pos="7618413" algn="l"/>
                <a:tab pos="8067675" algn="l"/>
                <a:tab pos="8516938" algn="l"/>
                <a:tab pos="8966200" algn="l"/>
                <a:tab pos="8967788" algn="l"/>
                <a:tab pos="9417050" algn="l"/>
                <a:tab pos="9866313" algn="l"/>
                <a:tab pos="10321925" algn="l"/>
                <a:tab pos="10764838" algn="l"/>
                <a:tab pos="10766425" algn="l"/>
                <a:tab pos="10768013" algn="l"/>
                <a:tab pos="10769600" algn="l"/>
                <a:tab pos="10779125" algn="l"/>
              </a:tabLst>
            </a:pPr>
            <a:r>
              <a:rPr lang="pt-PT" sz="2000" dirty="0" smtClean="0">
                <a:solidFill>
                  <a:srgbClr val="000000"/>
                </a:solidFill>
                <a:latin typeface="Verdana" pitchFamily="-65" charset="0"/>
              </a:rPr>
              <a:t>							(Elaborados na oficina 17/18.03.2010)</a:t>
            </a:r>
            <a:endParaRPr lang="pt-PT" sz="2000" dirty="0">
              <a:solidFill>
                <a:srgbClr val="000000"/>
              </a:solidFill>
              <a:latin typeface="Verdana" pitchFamily="-65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394" name="Object 2"/>
          <p:cNvGraphicFramePr>
            <a:graphicFrameLocks noChangeAspect="1"/>
          </p:cNvGraphicFramePr>
          <p:nvPr/>
        </p:nvGraphicFramePr>
        <p:xfrm>
          <a:off x="304800" y="1295400"/>
          <a:ext cx="8564563" cy="5364163"/>
        </p:xfrm>
        <a:graphic>
          <a:graphicData uri="http://schemas.openxmlformats.org/presentationml/2006/ole">
            <p:oleObj spid="_x0000_s59394" name="Dokument" r:id="rId4" imgW="9550400" imgH="5384800" progId="Word.Document.12">
              <p:link updateAutomatic="1"/>
            </p:oleObj>
          </a:graphicData>
        </a:graphic>
      </p:graphicFrame>
      <p:grpSp>
        <p:nvGrpSpPr>
          <p:cNvPr id="59395" name="Group 3"/>
          <p:cNvGrpSpPr>
            <a:grpSpLocks/>
          </p:cNvGrpSpPr>
          <p:nvPr/>
        </p:nvGrpSpPr>
        <p:grpSpPr bwMode="auto">
          <a:xfrm>
            <a:off x="8077200" y="5257800"/>
            <a:ext cx="304800" cy="609600"/>
            <a:chOff x="9972" y="2337"/>
            <a:chExt cx="720" cy="1620"/>
          </a:xfrm>
        </p:grpSpPr>
        <p:sp>
          <p:nvSpPr>
            <p:cNvPr id="59396" name="AutoShape 4"/>
            <p:cNvSpPr>
              <a:spLocks noChangeArrowheads="1"/>
            </p:cNvSpPr>
            <p:nvPr/>
          </p:nvSpPr>
          <p:spPr bwMode="auto">
            <a:xfrm>
              <a:off x="9972" y="2337"/>
              <a:ext cx="720" cy="162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59397" name="Oval 5"/>
            <p:cNvSpPr>
              <a:spLocks noChangeArrowheads="1"/>
            </p:cNvSpPr>
            <p:nvPr/>
          </p:nvSpPr>
          <p:spPr bwMode="auto">
            <a:xfrm>
              <a:off x="10152" y="2548"/>
              <a:ext cx="360" cy="35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59398" name="Oval 6"/>
            <p:cNvSpPr>
              <a:spLocks noChangeArrowheads="1"/>
            </p:cNvSpPr>
            <p:nvPr/>
          </p:nvSpPr>
          <p:spPr bwMode="auto">
            <a:xfrm>
              <a:off x="10152" y="2971"/>
              <a:ext cx="360" cy="352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59399" name="Oval 7"/>
            <p:cNvSpPr>
              <a:spLocks noChangeArrowheads="1"/>
            </p:cNvSpPr>
            <p:nvPr/>
          </p:nvSpPr>
          <p:spPr bwMode="auto">
            <a:xfrm>
              <a:off x="10152" y="3394"/>
              <a:ext cx="360" cy="35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grpSp>
        <p:nvGrpSpPr>
          <p:cNvPr id="22" name="Group 3"/>
          <p:cNvGrpSpPr>
            <a:grpSpLocks/>
          </p:cNvGrpSpPr>
          <p:nvPr/>
        </p:nvGrpSpPr>
        <p:grpSpPr bwMode="auto">
          <a:xfrm>
            <a:off x="8077200" y="5943600"/>
            <a:ext cx="304800" cy="533400"/>
            <a:chOff x="9972" y="2337"/>
            <a:chExt cx="720" cy="1620"/>
          </a:xfrm>
        </p:grpSpPr>
        <p:sp>
          <p:nvSpPr>
            <p:cNvPr id="23" name="AutoShape 4"/>
            <p:cNvSpPr>
              <a:spLocks noChangeArrowheads="1"/>
            </p:cNvSpPr>
            <p:nvPr/>
          </p:nvSpPr>
          <p:spPr bwMode="auto">
            <a:xfrm>
              <a:off x="9972" y="2337"/>
              <a:ext cx="720" cy="162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4" name="Oval 5"/>
            <p:cNvSpPr>
              <a:spLocks noChangeArrowheads="1"/>
            </p:cNvSpPr>
            <p:nvPr/>
          </p:nvSpPr>
          <p:spPr bwMode="auto">
            <a:xfrm>
              <a:off x="10152" y="2548"/>
              <a:ext cx="360" cy="35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5" name="Oval 6"/>
            <p:cNvSpPr>
              <a:spLocks noChangeArrowheads="1"/>
            </p:cNvSpPr>
            <p:nvPr/>
          </p:nvSpPr>
          <p:spPr bwMode="auto">
            <a:xfrm>
              <a:off x="10152" y="2971"/>
              <a:ext cx="360" cy="352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6" name="Oval 7"/>
            <p:cNvSpPr>
              <a:spLocks noChangeArrowheads="1"/>
            </p:cNvSpPr>
            <p:nvPr/>
          </p:nvSpPr>
          <p:spPr bwMode="auto">
            <a:xfrm>
              <a:off x="10152" y="3394"/>
              <a:ext cx="360" cy="35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grpSp>
        <p:nvGrpSpPr>
          <p:cNvPr id="29" name="Group 3"/>
          <p:cNvGrpSpPr>
            <a:grpSpLocks/>
          </p:cNvGrpSpPr>
          <p:nvPr/>
        </p:nvGrpSpPr>
        <p:grpSpPr bwMode="auto">
          <a:xfrm>
            <a:off x="8077200" y="4495800"/>
            <a:ext cx="304800" cy="609600"/>
            <a:chOff x="9972" y="2337"/>
            <a:chExt cx="720" cy="1620"/>
          </a:xfrm>
        </p:grpSpPr>
        <p:sp>
          <p:nvSpPr>
            <p:cNvPr id="30" name="AutoShape 4"/>
            <p:cNvSpPr>
              <a:spLocks noChangeArrowheads="1"/>
            </p:cNvSpPr>
            <p:nvPr/>
          </p:nvSpPr>
          <p:spPr bwMode="auto">
            <a:xfrm>
              <a:off x="9972" y="2337"/>
              <a:ext cx="720" cy="162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31" name="Oval 5"/>
            <p:cNvSpPr>
              <a:spLocks noChangeArrowheads="1"/>
            </p:cNvSpPr>
            <p:nvPr/>
          </p:nvSpPr>
          <p:spPr bwMode="auto">
            <a:xfrm>
              <a:off x="10152" y="2548"/>
              <a:ext cx="360" cy="35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32" name="Oval 6"/>
            <p:cNvSpPr>
              <a:spLocks noChangeArrowheads="1"/>
            </p:cNvSpPr>
            <p:nvPr/>
          </p:nvSpPr>
          <p:spPr bwMode="auto">
            <a:xfrm>
              <a:off x="10152" y="2971"/>
              <a:ext cx="360" cy="352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33" name="Oval 7"/>
            <p:cNvSpPr>
              <a:spLocks noChangeArrowheads="1"/>
            </p:cNvSpPr>
            <p:nvPr/>
          </p:nvSpPr>
          <p:spPr bwMode="auto">
            <a:xfrm>
              <a:off x="10152" y="3394"/>
              <a:ext cx="360" cy="35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grpSp>
        <p:nvGrpSpPr>
          <p:cNvPr id="34" name="Group 3"/>
          <p:cNvGrpSpPr>
            <a:grpSpLocks/>
          </p:cNvGrpSpPr>
          <p:nvPr/>
        </p:nvGrpSpPr>
        <p:grpSpPr bwMode="auto">
          <a:xfrm>
            <a:off x="8077200" y="3733800"/>
            <a:ext cx="304800" cy="609600"/>
            <a:chOff x="9972" y="2337"/>
            <a:chExt cx="720" cy="1620"/>
          </a:xfrm>
        </p:grpSpPr>
        <p:sp>
          <p:nvSpPr>
            <p:cNvPr id="35" name="AutoShape 4"/>
            <p:cNvSpPr>
              <a:spLocks noChangeArrowheads="1"/>
            </p:cNvSpPr>
            <p:nvPr/>
          </p:nvSpPr>
          <p:spPr bwMode="auto">
            <a:xfrm>
              <a:off x="9972" y="2337"/>
              <a:ext cx="720" cy="162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36" name="Oval 5"/>
            <p:cNvSpPr>
              <a:spLocks noChangeArrowheads="1"/>
            </p:cNvSpPr>
            <p:nvPr/>
          </p:nvSpPr>
          <p:spPr bwMode="auto">
            <a:xfrm>
              <a:off x="10152" y="2548"/>
              <a:ext cx="360" cy="35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37" name="Oval 6"/>
            <p:cNvSpPr>
              <a:spLocks noChangeArrowheads="1"/>
            </p:cNvSpPr>
            <p:nvPr/>
          </p:nvSpPr>
          <p:spPr bwMode="auto">
            <a:xfrm>
              <a:off x="10152" y="2971"/>
              <a:ext cx="360" cy="35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38" name="Oval 7"/>
            <p:cNvSpPr>
              <a:spLocks noChangeArrowheads="1"/>
            </p:cNvSpPr>
            <p:nvPr/>
          </p:nvSpPr>
          <p:spPr bwMode="auto">
            <a:xfrm>
              <a:off x="10152" y="3394"/>
              <a:ext cx="360" cy="352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/>
          <p:cNvSpPr txBox="1">
            <a:spLocks noChangeArrowheads="1"/>
          </p:cNvSpPr>
          <p:nvPr/>
        </p:nvSpPr>
        <p:spPr bwMode="auto">
          <a:xfrm>
            <a:off x="457200" y="1268413"/>
            <a:ext cx="3683000" cy="1008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>
            <a:prstTxWarp prst="textNoShape">
              <a:avLst/>
            </a:prstTxWarp>
          </a:bodyPr>
          <a:lstStyle/>
          <a:p>
            <a:pPr algn="ctr">
              <a:lnSpc>
                <a:spcPct val="108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200" b="1">
                <a:solidFill>
                  <a:srgbClr val="000000"/>
                </a:solidFill>
                <a:latin typeface="Verdana" pitchFamily="-65" charset="0"/>
              </a:rPr>
              <a:t>Objetivo Geral</a:t>
            </a: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457200" y="2349500"/>
            <a:ext cx="8204200" cy="3784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  <a:spcBef>
                <a:spcPts val="1100"/>
              </a:spcBef>
              <a:tabLst>
                <a:tab pos="0" algn="l"/>
                <a:tab pos="333375" algn="l"/>
                <a:tab pos="430213" algn="l"/>
                <a:tab pos="879475" algn="l"/>
                <a:tab pos="1328738" algn="l"/>
                <a:tab pos="1778000" algn="l"/>
                <a:tab pos="2227263" algn="l"/>
                <a:tab pos="2676525" algn="l"/>
                <a:tab pos="3125788" algn="l"/>
                <a:tab pos="3575050" algn="l"/>
                <a:tab pos="4024313" algn="l"/>
                <a:tab pos="4473575" algn="l"/>
                <a:tab pos="4922838" algn="l"/>
                <a:tab pos="5372100" algn="l"/>
                <a:tab pos="5821363" algn="l"/>
                <a:tab pos="6276975" algn="l"/>
                <a:tab pos="6719888" algn="l"/>
                <a:tab pos="7169150" algn="l"/>
                <a:tab pos="7618413" algn="l"/>
                <a:tab pos="8067675" algn="l"/>
                <a:tab pos="8516938" algn="l"/>
                <a:tab pos="8966200" algn="l"/>
                <a:tab pos="8967788" algn="l"/>
                <a:tab pos="9417050" algn="l"/>
                <a:tab pos="9866313" algn="l"/>
                <a:tab pos="10321925" algn="l"/>
                <a:tab pos="10764838" algn="l"/>
                <a:tab pos="10766425" algn="l"/>
                <a:tab pos="10768013" algn="l"/>
                <a:tab pos="10769600" algn="l"/>
                <a:tab pos="10779125" algn="l"/>
              </a:tabLst>
            </a:pPr>
            <a:r>
              <a:rPr lang="en-GB" sz="3200" dirty="0">
                <a:solidFill>
                  <a:srgbClr val="000000"/>
                </a:solidFill>
                <a:latin typeface="Calibri" pitchFamily="-65" charset="0"/>
              </a:rPr>
              <a:t>	</a:t>
            </a:r>
            <a:endParaRPr lang="en-GB" sz="3200" dirty="0" smtClean="0">
              <a:solidFill>
                <a:srgbClr val="000000"/>
              </a:solidFill>
              <a:latin typeface="Calibri" pitchFamily="-65" charset="0"/>
            </a:endParaRPr>
          </a:p>
          <a:p>
            <a:pPr>
              <a:lnSpc>
                <a:spcPct val="120000"/>
              </a:lnSpc>
              <a:spcBef>
                <a:spcPts val="1100"/>
              </a:spcBef>
              <a:tabLst>
                <a:tab pos="0" algn="l"/>
                <a:tab pos="333375" algn="l"/>
                <a:tab pos="430213" algn="l"/>
                <a:tab pos="879475" algn="l"/>
                <a:tab pos="1328738" algn="l"/>
                <a:tab pos="1778000" algn="l"/>
                <a:tab pos="2227263" algn="l"/>
                <a:tab pos="2676525" algn="l"/>
                <a:tab pos="3125788" algn="l"/>
                <a:tab pos="3575050" algn="l"/>
                <a:tab pos="4024313" algn="l"/>
                <a:tab pos="4473575" algn="l"/>
                <a:tab pos="4922838" algn="l"/>
                <a:tab pos="5372100" algn="l"/>
                <a:tab pos="5821363" algn="l"/>
                <a:tab pos="6276975" algn="l"/>
                <a:tab pos="6719888" algn="l"/>
                <a:tab pos="7169150" algn="l"/>
                <a:tab pos="7618413" algn="l"/>
                <a:tab pos="8067675" algn="l"/>
                <a:tab pos="8516938" algn="l"/>
                <a:tab pos="8966200" algn="l"/>
                <a:tab pos="8967788" algn="l"/>
                <a:tab pos="9417050" algn="l"/>
                <a:tab pos="9866313" algn="l"/>
                <a:tab pos="10321925" algn="l"/>
                <a:tab pos="10764838" algn="l"/>
                <a:tab pos="10766425" algn="l"/>
                <a:tab pos="10768013" algn="l"/>
                <a:tab pos="10769600" algn="l"/>
                <a:tab pos="10779125" algn="l"/>
              </a:tabLst>
            </a:pPr>
            <a:r>
              <a:rPr lang="en-GB" sz="3200" dirty="0" err="1" smtClean="0">
                <a:solidFill>
                  <a:srgbClr val="000000"/>
                </a:solidFill>
                <a:latin typeface="Verdana" pitchFamily="-65" charset="0"/>
              </a:rPr>
              <a:t>Desenvolver</a:t>
            </a:r>
            <a:r>
              <a:rPr lang="en-GB" sz="3200" dirty="0" smtClean="0">
                <a:solidFill>
                  <a:srgbClr val="000000"/>
                </a:solidFill>
                <a:latin typeface="Verdana" pitchFamily="-65" charset="0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Verdana" pitchFamily="-65" charset="0"/>
              </a:rPr>
              <a:t>ações</a:t>
            </a:r>
            <a:r>
              <a:rPr lang="en-GB" sz="3200" dirty="0">
                <a:solidFill>
                  <a:srgbClr val="000000"/>
                </a:solidFill>
                <a:latin typeface="Verdana" pitchFamily="-65" charset="0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Verdana" pitchFamily="-65" charset="0"/>
              </a:rPr>
              <a:t>integradas</a:t>
            </a:r>
            <a:r>
              <a:rPr lang="en-GB" sz="3200" dirty="0">
                <a:solidFill>
                  <a:srgbClr val="000000"/>
                </a:solidFill>
                <a:latin typeface="Verdana" pitchFamily="-65" charset="0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Verdana" pitchFamily="-65" charset="0"/>
              </a:rPr>
              <a:t>para</a:t>
            </a:r>
            <a:r>
              <a:rPr lang="en-GB" sz="3200" dirty="0">
                <a:solidFill>
                  <a:srgbClr val="000000"/>
                </a:solidFill>
                <a:latin typeface="Verdana" pitchFamily="-65" charset="0"/>
              </a:rPr>
              <a:t> a </a:t>
            </a:r>
            <a:r>
              <a:rPr lang="en-GB" sz="3200" dirty="0" err="1">
                <a:solidFill>
                  <a:srgbClr val="000000"/>
                </a:solidFill>
                <a:latin typeface="Verdana" pitchFamily="-65" charset="0"/>
              </a:rPr>
              <a:t>promoção</a:t>
            </a:r>
            <a:r>
              <a:rPr lang="en-GB" sz="3200" dirty="0">
                <a:solidFill>
                  <a:srgbClr val="000000"/>
                </a:solidFill>
                <a:latin typeface="Verdana" pitchFamily="-65" charset="0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Verdana" pitchFamily="-65" charset="0"/>
              </a:rPr>
              <a:t>e</a:t>
            </a:r>
            <a:r>
              <a:rPr lang="en-GB" sz="3200" dirty="0">
                <a:solidFill>
                  <a:srgbClr val="000000"/>
                </a:solidFill>
                <a:latin typeface="Verdana" pitchFamily="-65" charset="0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Verdana" pitchFamily="-65" charset="0"/>
              </a:rPr>
              <a:t>fortalecimento</a:t>
            </a:r>
            <a:r>
              <a:rPr lang="en-GB" sz="3200" dirty="0">
                <a:solidFill>
                  <a:srgbClr val="000000"/>
                </a:solidFill>
                <a:latin typeface="Verdana" pitchFamily="-65" charset="0"/>
              </a:rPr>
              <a:t> das </a:t>
            </a:r>
            <a:r>
              <a:rPr lang="en-GB" sz="3200" dirty="0" err="1">
                <a:solidFill>
                  <a:srgbClr val="000000"/>
                </a:solidFill>
                <a:latin typeface="Verdana" pitchFamily="-65" charset="0"/>
              </a:rPr>
              <a:t>cadeias</a:t>
            </a:r>
            <a:r>
              <a:rPr lang="en-GB" sz="3200" dirty="0">
                <a:solidFill>
                  <a:srgbClr val="000000"/>
                </a:solidFill>
                <a:latin typeface="Verdana" pitchFamily="-65" charset="0"/>
              </a:rPr>
              <a:t> de </a:t>
            </a:r>
            <a:r>
              <a:rPr lang="en-GB" sz="3200" dirty="0" err="1">
                <a:solidFill>
                  <a:srgbClr val="000000"/>
                </a:solidFill>
                <a:latin typeface="Verdana" pitchFamily="-65" charset="0"/>
              </a:rPr>
              <a:t>produtos</a:t>
            </a:r>
            <a:r>
              <a:rPr lang="en-GB" sz="3200" dirty="0">
                <a:solidFill>
                  <a:srgbClr val="000000"/>
                </a:solidFill>
                <a:latin typeface="Verdana" pitchFamily="-65" charset="0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Verdana" pitchFamily="-65" charset="0"/>
              </a:rPr>
              <a:t>da</a:t>
            </a:r>
            <a:r>
              <a:rPr lang="en-GB" sz="3200" dirty="0">
                <a:solidFill>
                  <a:srgbClr val="000000"/>
                </a:solidFill>
                <a:latin typeface="Verdana" pitchFamily="-65" charset="0"/>
              </a:rPr>
              <a:t> </a:t>
            </a:r>
            <a:r>
              <a:rPr lang="en-GB" sz="3200" dirty="0" err="1">
                <a:solidFill>
                  <a:srgbClr val="000000"/>
                </a:solidFill>
                <a:latin typeface="Verdana" pitchFamily="-65" charset="0"/>
              </a:rPr>
              <a:t>sociobiodiversidade</a:t>
            </a:r>
            <a:r>
              <a:rPr lang="en-GB" sz="3200" dirty="0">
                <a:solidFill>
                  <a:srgbClr val="000000"/>
                </a:solidFill>
                <a:latin typeface="Verdana" pitchFamily="-65" charset="0"/>
              </a:rPr>
              <a:t>.</a:t>
            </a:r>
          </a:p>
          <a:p>
            <a:pPr>
              <a:lnSpc>
                <a:spcPct val="108000"/>
              </a:lnSpc>
              <a:spcBef>
                <a:spcPts val="800"/>
              </a:spcBef>
              <a:tabLst>
                <a:tab pos="0" algn="l"/>
                <a:tab pos="333375" algn="l"/>
                <a:tab pos="430213" algn="l"/>
                <a:tab pos="879475" algn="l"/>
                <a:tab pos="1328738" algn="l"/>
                <a:tab pos="1778000" algn="l"/>
                <a:tab pos="2227263" algn="l"/>
                <a:tab pos="2676525" algn="l"/>
                <a:tab pos="3125788" algn="l"/>
                <a:tab pos="3575050" algn="l"/>
                <a:tab pos="4024313" algn="l"/>
                <a:tab pos="4473575" algn="l"/>
                <a:tab pos="4922838" algn="l"/>
                <a:tab pos="5372100" algn="l"/>
                <a:tab pos="5821363" algn="l"/>
                <a:tab pos="6276975" algn="l"/>
                <a:tab pos="6719888" algn="l"/>
                <a:tab pos="7169150" algn="l"/>
                <a:tab pos="7618413" algn="l"/>
                <a:tab pos="8067675" algn="l"/>
                <a:tab pos="8516938" algn="l"/>
                <a:tab pos="8966200" algn="l"/>
                <a:tab pos="8967788" algn="l"/>
                <a:tab pos="9417050" algn="l"/>
                <a:tab pos="9866313" algn="l"/>
                <a:tab pos="10321925" algn="l"/>
                <a:tab pos="10764838" algn="l"/>
                <a:tab pos="10766425" algn="l"/>
                <a:tab pos="10768013" algn="l"/>
                <a:tab pos="10769600" algn="l"/>
                <a:tab pos="10779125" algn="l"/>
              </a:tabLst>
            </a:pPr>
            <a:endParaRPr lang="en-GB" sz="3200" dirty="0">
              <a:solidFill>
                <a:srgbClr val="000000"/>
              </a:solidFill>
              <a:latin typeface="Verdana" pitchFamily="-65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2"/>
          <p:cNvSpPr>
            <a:spLocks noChangeArrowheads="1"/>
          </p:cNvSpPr>
          <p:nvPr/>
        </p:nvSpPr>
        <p:spPr bwMode="auto">
          <a:xfrm>
            <a:off x="381000" y="2057400"/>
            <a:ext cx="3657600" cy="2133600"/>
          </a:xfrm>
          <a:prstGeom prst="rect">
            <a:avLst/>
          </a:prstGeom>
          <a:solidFill>
            <a:srgbClr val="FFF48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</a:pPr>
            <a:r>
              <a:rPr lang="pt-BR" sz="26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Promover a conservação, o manejo e o uso sustentável dos produtos da sociobiodiversidade</a:t>
            </a:r>
            <a:endParaRPr lang="pt-BR" sz="2600" dirty="0">
              <a:ea typeface="Arial" pitchFamily="-108" charset="0"/>
              <a:cs typeface="Arial" pitchFamily="-108" charset="0"/>
            </a:endParaRPr>
          </a:p>
        </p:txBody>
      </p:sp>
      <p:sp>
        <p:nvSpPr>
          <p:cNvPr id="3" name="Freeform 4"/>
          <p:cNvSpPr>
            <a:spLocks/>
          </p:cNvSpPr>
          <p:nvPr/>
        </p:nvSpPr>
        <p:spPr bwMode="auto">
          <a:xfrm>
            <a:off x="4038600" y="1524000"/>
            <a:ext cx="590550" cy="2671761"/>
          </a:xfrm>
          <a:custGeom>
            <a:avLst/>
            <a:gdLst>
              <a:gd name="T0" fmla="*/ 0 w 311"/>
              <a:gd name="T1" fmla="*/ 2147483647 h 1379"/>
              <a:gd name="T2" fmla="*/ 2147483647 w 311"/>
              <a:gd name="T3" fmla="*/ 2147483647 h 1379"/>
              <a:gd name="T4" fmla="*/ 0 w 311"/>
              <a:gd name="T5" fmla="*/ 0 h 1379"/>
              <a:gd name="T6" fmla="*/ 0 60000 65536"/>
              <a:gd name="T7" fmla="*/ 0 60000 65536"/>
              <a:gd name="T8" fmla="*/ 0 60000 65536"/>
              <a:gd name="T9" fmla="*/ 0 w 311"/>
              <a:gd name="T10" fmla="*/ 0 h 1379"/>
              <a:gd name="T11" fmla="*/ 311 w 311"/>
              <a:gd name="T12" fmla="*/ 1379 h 13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1" h="1379">
                <a:moveTo>
                  <a:pt x="0" y="1378"/>
                </a:moveTo>
                <a:lnTo>
                  <a:pt x="310" y="694"/>
                </a:lnTo>
                <a:lnTo>
                  <a:pt x="0" y="0"/>
                </a:lnTo>
              </a:path>
            </a:pathLst>
          </a:custGeom>
          <a:solidFill>
            <a:srgbClr val="D71D24"/>
          </a:solidFill>
          <a:ln w="25400" cap="rnd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endParaRPr lang="en-US" sz="2200">
              <a:solidFill>
                <a:srgbClr val="000000"/>
              </a:solidFill>
              <a:latin typeface="Calibri" pitchFamily="-108" charset="0"/>
            </a:endParaRPr>
          </a:p>
        </p:txBody>
      </p:sp>
      <p:sp>
        <p:nvSpPr>
          <p:cNvPr id="4" name="Rechteck 2"/>
          <p:cNvSpPr>
            <a:spLocks noChangeArrowheads="1"/>
          </p:cNvSpPr>
          <p:nvPr/>
        </p:nvSpPr>
        <p:spPr bwMode="auto">
          <a:xfrm>
            <a:off x="381000" y="1524000"/>
            <a:ext cx="3657600" cy="533400"/>
          </a:xfrm>
          <a:prstGeom prst="rect">
            <a:avLst/>
          </a:prstGeom>
          <a:solidFill>
            <a:srgbClr val="FFF48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pt-BR" sz="1800" i="1" dirty="0" smtClean="0">
                <a:solidFill>
                  <a:schemeClr val="tx1"/>
                </a:solidFill>
                <a:latin typeface="Arial"/>
                <a:ea typeface="Arial" pitchFamily="-108" charset="0"/>
                <a:cs typeface="Arial"/>
              </a:rPr>
              <a:t>Objetivo especifico 1:</a:t>
            </a:r>
            <a:endParaRPr lang="pt-BR" sz="1800" i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6" name="Rechteck 2"/>
          <p:cNvSpPr>
            <a:spLocks noChangeArrowheads="1"/>
          </p:cNvSpPr>
          <p:nvPr/>
        </p:nvSpPr>
        <p:spPr bwMode="auto">
          <a:xfrm>
            <a:off x="4724400" y="1447800"/>
            <a:ext cx="3657600" cy="380999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pt-BR" sz="1800" i="1" dirty="0" smtClean="0">
                <a:solidFill>
                  <a:schemeClr val="tx1"/>
                </a:solidFill>
                <a:latin typeface="Arial"/>
                <a:ea typeface="Arial" pitchFamily="-108" charset="0"/>
                <a:cs typeface="Arial"/>
              </a:rPr>
              <a:t>Indicadores até 2015</a:t>
            </a:r>
            <a:endParaRPr lang="pt-BR" sz="1800" i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7" name="Rechteck 7"/>
          <p:cNvSpPr>
            <a:spLocks noChangeArrowheads="1"/>
          </p:cNvSpPr>
          <p:nvPr/>
        </p:nvSpPr>
        <p:spPr bwMode="auto">
          <a:xfrm>
            <a:off x="381000" y="4648200"/>
            <a:ext cx="1828800" cy="690562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Arial" pitchFamily="-108" charset="0"/>
                <a:cs typeface="Arial"/>
              </a:rPr>
              <a:t>2 manuais de boas práticas elaborados e difundidos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8" name="Rechteck 2"/>
          <p:cNvSpPr>
            <a:spLocks noChangeArrowheads="1"/>
          </p:cNvSpPr>
          <p:nvPr/>
        </p:nvSpPr>
        <p:spPr bwMode="auto">
          <a:xfrm>
            <a:off x="381000" y="4267200"/>
            <a:ext cx="3810000" cy="380999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600" i="1" dirty="0" smtClean="0">
                <a:solidFill>
                  <a:schemeClr val="tx1"/>
                </a:solidFill>
                <a:latin typeface="Arial"/>
                <a:ea typeface="Arial" pitchFamily="-108" charset="0"/>
                <a:cs typeface="Arial"/>
              </a:rPr>
              <a:t>Metas de 2010</a:t>
            </a:r>
            <a:endParaRPr lang="pt-BR" sz="1600" i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9" name="Rechteck 7"/>
          <p:cNvSpPr>
            <a:spLocks noChangeArrowheads="1"/>
          </p:cNvSpPr>
          <p:nvPr/>
        </p:nvSpPr>
        <p:spPr bwMode="auto">
          <a:xfrm>
            <a:off x="381000" y="5334000"/>
            <a:ext cx="3810000" cy="5334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2 manuais de manejo florestal publicados e difundidos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10" name="Rechteck 7"/>
          <p:cNvSpPr>
            <a:spLocks noChangeArrowheads="1"/>
          </p:cNvSpPr>
          <p:nvPr/>
        </p:nvSpPr>
        <p:spPr bwMode="auto">
          <a:xfrm>
            <a:off x="2209800" y="4648200"/>
            <a:ext cx="1981200" cy="685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18 RESEX criadas e 1 RDS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11" name="Rechteck 7"/>
          <p:cNvSpPr>
            <a:spLocks noChangeArrowheads="1"/>
          </p:cNvSpPr>
          <p:nvPr/>
        </p:nvSpPr>
        <p:spPr bwMode="auto">
          <a:xfrm>
            <a:off x="381000" y="5867400"/>
            <a:ext cx="3810000" cy="6858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de-DE" sz="1200" b="1" dirty="0" smtClean="0">
                <a:solidFill>
                  <a:schemeClr val="tx1"/>
                </a:solidFill>
                <a:latin typeface="Arial"/>
                <a:cs typeface="Arial"/>
              </a:rPr>
              <a:t>T</a:t>
            </a:r>
            <a:r>
              <a:rPr sz="1200" b="1" dirty="0" smtClean="0">
                <a:solidFill>
                  <a:schemeClr val="tx1"/>
                </a:solidFill>
                <a:latin typeface="Arial"/>
                <a:cs typeface="Arial"/>
              </a:rPr>
              <a:t>er a PGPMbio e o PAA implementado nas UC's de uso sustentável por meio do Plano de Implementação de PP das UC's 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4876800" y="1828800"/>
          <a:ext cx="3708400" cy="612140"/>
        </p:xfrm>
        <a:graphic>
          <a:graphicData uri="http://schemas.openxmlformats.org/drawingml/2006/table">
            <a:tbl>
              <a:tblPr/>
              <a:tblGrid>
                <a:gridCol w="3708400"/>
              </a:tblGrid>
              <a:tr h="63500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x </a:t>
                      </a:r>
                      <a:r>
                        <a:rPr lang="de-DE" sz="2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planos</a:t>
                      </a:r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de </a:t>
                      </a:r>
                      <a:r>
                        <a:rPr lang="de-DE" sz="2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manejos</a:t>
                      </a:r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aplicados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–</a:t>
                      </a:r>
                      <a:b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de-DE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de-DE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MMA)</a:t>
                      </a:r>
                      <a:endParaRPr lang="de-DE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/>
        </p:nvGraphicFramePr>
        <p:xfrm>
          <a:off x="4876800" y="2590800"/>
          <a:ext cx="3708400" cy="673100"/>
        </p:xfrm>
        <a:graphic>
          <a:graphicData uri="http://schemas.openxmlformats.org/drawingml/2006/table">
            <a:tbl>
              <a:tblPr/>
              <a:tblGrid>
                <a:gridCol w="3708400"/>
              </a:tblGrid>
              <a:tr h="456248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x </a:t>
                      </a:r>
                      <a:r>
                        <a:rPr lang="de-DE" sz="2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manuais</a:t>
                      </a:r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de </a:t>
                      </a:r>
                      <a:r>
                        <a:rPr lang="de-DE" sz="2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boas</a:t>
                      </a:r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de-DE" sz="2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práticas</a:t>
                      </a:r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para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/>
                      </a:r>
                      <a:b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</a:t>
                      </a:r>
                      <a:r>
                        <a:rPr lang="de-DE" sz="2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outras</a:t>
                      </a:r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de-DE" sz="2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cadeias</a:t>
                      </a:r>
                      <a:r>
                        <a:rPr lang="de-DE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difundidas</a:t>
                      </a:r>
                      <a:r>
                        <a:rPr lang="de-DE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– </a:t>
                      </a:r>
                      <a:r>
                        <a:rPr lang="de-DE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(MMA)</a:t>
                      </a:r>
                      <a:endParaRPr lang="de-DE" sz="2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  <p:grpSp>
        <p:nvGrpSpPr>
          <p:cNvPr id="5" name="Group 21"/>
          <p:cNvGrpSpPr/>
          <p:nvPr/>
        </p:nvGrpSpPr>
        <p:grpSpPr>
          <a:xfrm>
            <a:off x="5257800" y="6553200"/>
            <a:ext cx="3886200" cy="304800"/>
            <a:chOff x="5257800" y="6553200"/>
            <a:chExt cx="3886200" cy="304800"/>
          </a:xfrm>
        </p:grpSpPr>
        <p:sp>
          <p:nvSpPr>
            <p:cNvPr id="16" name="Rechteck 7"/>
            <p:cNvSpPr>
              <a:spLocks noChangeArrowheads="1"/>
            </p:cNvSpPr>
            <p:nvPr/>
          </p:nvSpPr>
          <p:spPr bwMode="auto">
            <a:xfrm>
              <a:off x="7772400" y="6553200"/>
              <a:ext cx="609600" cy="304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defTabSz="914400" eaLnBrk="0" hangingPunct="0">
                <a:lnSpc>
                  <a:spcPct val="100000"/>
                </a:lnSpc>
              </a:pPr>
              <a:r>
                <a:rPr lang="pt-BR" sz="1200" b="1" dirty="0" smtClean="0">
                  <a:solidFill>
                    <a:schemeClr val="tx1"/>
                  </a:solidFill>
                  <a:latin typeface="Arial"/>
                  <a:ea typeface="Calibri"/>
                  <a:cs typeface="Arial"/>
                </a:rPr>
                <a:t>MDS</a:t>
              </a:r>
              <a:endParaRPr lang="pt-BR" sz="1200" b="1" dirty="0">
                <a:solidFill>
                  <a:schemeClr val="tx1"/>
                </a:solidFill>
                <a:latin typeface="Arial"/>
                <a:ea typeface="Arial" pitchFamily="-108" charset="0"/>
                <a:cs typeface="Arial"/>
              </a:endParaRPr>
            </a:p>
          </p:txBody>
        </p:sp>
        <p:sp>
          <p:nvSpPr>
            <p:cNvPr id="17" name="Rechteck 7"/>
            <p:cNvSpPr>
              <a:spLocks noChangeArrowheads="1"/>
            </p:cNvSpPr>
            <p:nvPr/>
          </p:nvSpPr>
          <p:spPr bwMode="auto">
            <a:xfrm>
              <a:off x="8382000" y="6553200"/>
              <a:ext cx="762000" cy="3048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defTabSz="914400" eaLnBrk="0" hangingPunct="0">
                <a:lnSpc>
                  <a:spcPct val="100000"/>
                </a:lnSpc>
              </a:pPr>
              <a:r>
                <a:rPr lang="pt-BR" sz="1200" b="1" dirty="0" smtClean="0">
                  <a:solidFill>
                    <a:schemeClr val="tx1"/>
                  </a:solidFill>
                  <a:latin typeface="Arial"/>
                  <a:ea typeface="Calibri"/>
                  <a:cs typeface="Arial"/>
                </a:rPr>
                <a:t>CONAB</a:t>
              </a:r>
              <a:endParaRPr lang="pt-BR" sz="1200" b="1" dirty="0">
                <a:solidFill>
                  <a:schemeClr val="tx1"/>
                </a:solidFill>
                <a:latin typeface="Arial"/>
                <a:ea typeface="Arial" pitchFamily="-108" charset="0"/>
                <a:cs typeface="Arial"/>
              </a:endParaRPr>
            </a:p>
          </p:txBody>
        </p:sp>
        <p:sp>
          <p:nvSpPr>
            <p:cNvPr id="19" name="Rechteck 7"/>
            <p:cNvSpPr>
              <a:spLocks noChangeArrowheads="1"/>
            </p:cNvSpPr>
            <p:nvPr/>
          </p:nvSpPr>
          <p:spPr bwMode="auto">
            <a:xfrm>
              <a:off x="7162800" y="6553200"/>
              <a:ext cx="609600" cy="304800"/>
            </a:xfrm>
            <a:prstGeom prst="rect">
              <a:avLst/>
            </a:prstGeom>
            <a:solidFill>
              <a:srgbClr val="874D3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defTabSz="914400" eaLnBrk="0" hangingPunct="0">
                <a:lnSpc>
                  <a:spcPct val="100000"/>
                </a:lnSpc>
              </a:pPr>
              <a:r>
                <a:rPr lang="pt-BR" sz="1200" b="1" dirty="0" smtClean="0">
                  <a:solidFill>
                    <a:schemeClr val="tx1"/>
                  </a:solidFill>
                  <a:latin typeface="Arial"/>
                  <a:ea typeface="Calibri"/>
                  <a:cs typeface="Arial"/>
                </a:rPr>
                <a:t>MMA</a:t>
              </a:r>
              <a:endParaRPr lang="pt-BR" sz="1200" b="1" dirty="0">
                <a:solidFill>
                  <a:schemeClr val="tx1"/>
                </a:solidFill>
                <a:latin typeface="Arial"/>
                <a:ea typeface="Arial" pitchFamily="-108" charset="0"/>
                <a:cs typeface="Arial"/>
              </a:endParaRPr>
            </a:p>
          </p:txBody>
        </p:sp>
        <p:sp>
          <p:nvSpPr>
            <p:cNvPr id="20" name="Rechteck 7"/>
            <p:cNvSpPr>
              <a:spLocks noChangeArrowheads="1"/>
            </p:cNvSpPr>
            <p:nvPr/>
          </p:nvSpPr>
          <p:spPr bwMode="auto">
            <a:xfrm>
              <a:off x="6553200" y="6553200"/>
              <a:ext cx="609600" cy="304800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defTabSz="914400" eaLnBrk="0" hangingPunct="0">
                <a:lnSpc>
                  <a:spcPct val="100000"/>
                </a:lnSpc>
              </a:pPr>
              <a:r>
                <a:rPr lang="pt-BR" sz="1200" b="1" dirty="0" smtClean="0">
                  <a:solidFill>
                    <a:schemeClr val="tx1"/>
                  </a:solidFill>
                  <a:latin typeface="Arial"/>
                  <a:ea typeface="Calibri"/>
                  <a:cs typeface="Arial"/>
                </a:rPr>
                <a:t>MMA</a:t>
              </a:r>
              <a:endParaRPr lang="pt-BR" sz="1200" b="1" dirty="0">
                <a:solidFill>
                  <a:schemeClr val="tx1"/>
                </a:solidFill>
                <a:latin typeface="Arial"/>
                <a:ea typeface="Arial" pitchFamily="-108" charset="0"/>
                <a:cs typeface="Arial"/>
              </a:endParaRPr>
            </a:p>
          </p:txBody>
        </p:sp>
        <p:sp>
          <p:nvSpPr>
            <p:cNvPr id="21" name="Rechteck 7"/>
            <p:cNvSpPr>
              <a:spLocks noChangeArrowheads="1"/>
            </p:cNvSpPr>
            <p:nvPr/>
          </p:nvSpPr>
          <p:spPr bwMode="auto">
            <a:xfrm>
              <a:off x="5257800" y="6553200"/>
              <a:ext cx="1295400" cy="304800"/>
            </a:xfrm>
            <a:prstGeom prst="rect">
              <a:avLst/>
            </a:prstGeom>
            <a:solidFill>
              <a:srgbClr val="FF6FC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 defTabSz="914400" eaLnBrk="0" hangingPunct="0">
                <a:lnSpc>
                  <a:spcPct val="100000"/>
                </a:lnSpc>
              </a:pPr>
              <a:r>
                <a:rPr lang="pt-BR" sz="1200" b="1" dirty="0" smtClean="0">
                  <a:solidFill>
                    <a:schemeClr val="tx1"/>
                  </a:solidFill>
                  <a:latin typeface="Arial"/>
                  <a:ea typeface="Calibri"/>
                  <a:cs typeface="Arial"/>
                </a:rPr>
                <a:t>Coordenação</a:t>
              </a:r>
              <a:endParaRPr lang="pt-BR" sz="1200" b="1" dirty="0">
                <a:solidFill>
                  <a:schemeClr val="tx1"/>
                </a:solidFill>
                <a:latin typeface="Arial"/>
                <a:ea typeface="Arial" pitchFamily="-108" charset="0"/>
                <a:cs typeface="Arial"/>
              </a:endParaRPr>
            </a:p>
          </p:txBody>
        </p:sp>
      </p:grpSp>
      <p:graphicFrame>
        <p:nvGraphicFramePr>
          <p:cNvPr id="18" name="Tabelle 17"/>
          <p:cNvGraphicFramePr>
            <a:graphicFrameLocks noGrp="1"/>
          </p:cNvGraphicFramePr>
          <p:nvPr/>
        </p:nvGraphicFramePr>
        <p:xfrm>
          <a:off x="4876800" y="3352800"/>
          <a:ext cx="3708400" cy="749300"/>
        </p:xfrm>
        <a:graphic>
          <a:graphicData uri="http://schemas.openxmlformats.org/drawingml/2006/table">
            <a:tbl>
              <a:tblPr/>
              <a:tblGrid>
                <a:gridCol w="3708400"/>
              </a:tblGrid>
              <a:tr h="749300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x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PGPMbio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e PAA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em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todas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as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UCs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/>
                      </a:r>
                      <a:b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de-DE" sz="2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e 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APLs</a:t>
                      </a:r>
                      <a:r>
                        <a:rPr lang="de-DE" sz="2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4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– (CONAB)</a:t>
                      </a:r>
                      <a:endParaRPr lang="de-DE" sz="2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2"/>
          <p:cNvSpPr>
            <a:spLocks noChangeArrowheads="1"/>
          </p:cNvSpPr>
          <p:nvPr/>
        </p:nvSpPr>
        <p:spPr bwMode="auto">
          <a:xfrm>
            <a:off x="381000" y="1905000"/>
            <a:ext cx="3657600" cy="2286000"/>
          </a:xfrm>
          <a:prstGeom prst="rect">
            <a:avLst/>
          </a:prstGeom>
          <a:solidFill>
            <a:srgbClr val="FFF48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</a:pPr>
            <a:r>
              <a:rPr lang="pt-BR" sz="2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Fortalecer cadeias produtivas em cada um dos biomas agregando valor aos produtos da sociobiodiversidade</a:t>
            </a:r>
            <a:endParaRPr lang="pt-BR" sz="2800" dirty="0">
              <a:ea typeface="Arial" pitchFamily="-108" charset="0"/>
              <a:cs typeface="Arial" pitchFamily="-108" charset="0"/>
            </a:endParaRPr>
          </a:p>
        </p:txBody>
      </p:sp>
      <p:sp>
        <p:nvSpPr>
          <p:cNvPr id="3" name="Freeform 4"/>
          <p:cNvSpPr>
            <a:spLocks/>
          </p:cNvSpPr>
          <p:nvPr/>
        </p:nvSpPr>
        <p:spPr bwMode="auto">
          <a:xfrm>
            <a:off x="4038600" y="1519238"/>
            <a:ext cx="590550" cy="2671761"/>
          </a:xfrm>
          <a:custGeom>
            <a:avLst/>
            <a:gdLst>
              <a:gd name="T0" fmla="*/ 0 w 311"/>
              <a:gd name="T1" fmla="*/ 2147483647 h 1379"/>
              <a:gd name="T2" fmla="*/ 2147483647 w 311"/>
              <a:gd name="T3" fmla="*/ 2147483647 h 1379"/>
              <a:gd name="T4" fmla="*/ 0 w 311"/>
              <a:gd name="T5" fmla="*/ 0 h 1379"/>
              <a:gd name="T6" fmla="*/ 0 60000 65536"/>
              <a:gd name="T7" fmla="*/ 0 60000 65536"/>
              <a:gd name="T8" fmla="*/ 0 60000 65536"/>
              <a:gd name="T9" fmla="*/ 0 w 311"/>
              <a:gd name="T10" fmla="*/ 0 h 1379"/>
              <a:gd name="T11" fmla="*/ 311 w 311"/>
              <a:gd name="T12" fmla="*/ 1379 h 13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1" h="1379">
                <a:moveTo>
                  <a:pt x="0" y="1378"/>
                </a:moveTo>
                <a:lnTo>
                  <a:pt x="310" y="694"/>
                </a:lnTo>
                <a:lnTo>
                  <a:pt x="0" y="0"/>
                </a:lnTo>
              </a:path>
            </a:pathLst>
          </a:custGeom>
          <a:solidFill>
            <a:srgbClr val="D71D24"/>
          </a:solidFill>
          <a:ln w="25400" cap="rnd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endParaRPr lang="en-US" sz="2200">
              <a:solidFill>
                <a:srgbClr val="000000"/>
              </a:solidFill>
              <a:latin typeface="Calibri" pitchFamily="-108" charset="0"/>
            </a:endParaRPr>
          </a:p>
        </p:txBody>
      </p:sp>
      <p:sp>
        <p:nvSpPr>
          <p:cNvPr id="4" name="Rechteck 2"/>
          <p:cNvSpPr>
            <a:spLocks noChangeArrowheads="1"/>
          </p:cNvSpPr>
          <p:nvPr/>
        </p:nvSpPr>
        <p:spPr bwMode="auto">
          <a:xfrm>
            <a:off x="381000" y="1524000"/>
            <a:ext cx="3657600" cy="533400"/>
          </a:xfrm>
          <a:prstGeom prst="rect">
            <a:avLst/>
          </a:prstGeom>
          <a:solidFill>
            <a:srgbClr val="FFF48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pt-BR" sz="1800" i="1" dirty="0" smtClean="0">
                <a:solidFill>
                  <a:schemeClr val="tx1"/>
                </a:solidFill>
                <a:latin typeface="Arial"/>
                <a:ea typeface="Arial" pitchFamily="-108" charset="0"/>
                <a:cs typeface="Arial"/>
              </a:rPr>
              <a:t>Objetivo especifico 2:</a:t>
            </a:r>
            <a:endParaRPr lang="pt-BR" sz="1800" i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6" name="Rechteck 2"/>
          <p:cNvSpPr>
            <a:spLocks noChangeArrowheads="1"/>
          </p:cNvSpPr>
          <p:nvPr/>
        </p:nvSpPr>
        <p:spPr bwMode="auto">
          <a:xfrm>
            <a:off x="4724400" y="1447800"/>
            <a:ext cx="3657600" cy="380999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pt-BR" sz="2000" i="1" dirty="0" smtClean="0">
                <a:solidFill>
                  <a:schemeClr val="tx1"/>
                </a:solidFill>
                <a:ea typeface="Arial" pitchFamily="-108" charset="0"/>
                <a:cs typeface="Arial" pitchFamily="-108" charset="0"/>
              </a:rPr>
              <a:t>Indicadores até 2015</a:t>
            </a:r>
            <a:endParaRPr lang="pt-BR" sz="2000" i="1" dirty="0">
              <a:solidFill>
                <a:schemeClr val="tx1"/>
              </a:solidFill>
              <a:ea typeface="Arial" pitchFamily="-108" charset="0"/>
              <a:cs typeface="Arial" pitchFamily="-108" charset="0"/>
            </a:endParaRPr>
          </a:p>
        </p:txBody>
      </p:sp>
      <p:sp>
        <p:nvSpPr>
          <p:cNvPr id="7" name="Rechteck 7"/>
          <p:cNvSpPr>
            <a:spLocks noChangeArrowheads="1"/>
          </p:cNvSpPr>
          <p:nvPr/>
        </p:nvSpPr>
        <p:spPr bwMode="auto">
          <a:xfrm>
            <a:off x="304800" y="4648200"/>
            <a:ext cx="1828800" cy="7620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400" b="1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1 laboratório para análise aflo toxina da região Norte</a:t>
            </a:r>
            <a:endParaRPr lang="pt-BR" sz="14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8" name="Rechteck 2"/>
          <p:cNvSpPr>
            <a:spLocks noChangeArrowheads="1"/>
          </p:cNvSpPr>
          <p:nvPr/>
        </p:nvSpPr>
        <p:spPr bwMode="auto">
          <a:xfrm>
            <a:off x="381000" y="4267200"/>
            <a:ext cx="3810000" cy="380999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600" i="1" dirty="0" smtClean="0">
                <a:solidFill>
                  <a:schemeClr val="tx1"/>
                </a:solidFill>
                <a:latin typeface="Arial"/>
                <a:ea typeface="Arial" pitchFamily="-108" charset="0"/>
                <a:cs typeface="Arial"/>
              </a:rPr>
              <a:t>Metas de 2010</a:t>
            </a:r>
            <a:endParaRPr lang="pt-BR" sz="1600" i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9" name="Rechteck 7"/>
          <p:cNvSpPr>
            <a:spLocks noChangeArrowheads="1"/>
          </p:cNvSpPr>
          <p:nvPr/>
        </p:nvSpPr>
        <p:spPr bwMode="auto">
          <a:xfrm>
            <a:off x="304800" y="5410200"/>
            <a:ext cx="1828800" cy="1066800"/>
          </a:xfrm>
          <a:prstGeom prst="rect">
            <a:avLst/>
          </a:prstGeom>
          <a:solidFill>
            <a:srgbClr val="874D3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400" b="1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Projeto PNAE no Nordeste e Norte implementados</a:t>
            </a:r>
            <a:endParaRPr lang="pt-BR" sz="14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10" name="Rechteck 7"/>
          <p:cNvSpPr>
            <a:spLocks noChangeArrowheads="1"/>
          </p:cNvSpPr>
          <p:nvPr/>
        </p:nvSpPr>
        <p:spPr bwMode="auto">
          <a:xfrm>
            <a:off x="2133600" y="4648200"/>
            <a:ext cx="1981200" cy="7620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400" b="1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Marca selo para produtos da sociobiodiversidade</a:t>
            </a:r>
            <a:endParaRPr lang="pt-BR" sz="14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11" name="Rechteck 7"/>
          <p:cNvSpPr>
            <a:spLocks noChangeArrowheads="1"/>
          </p:cNvSpPr>
          <p:nvPr/>
        </p:nvSpPr>
        <p:spPr bwMode="auto">
          <a:xfrm>
            <a:off x="2133600" y="5410200"/>
            <a:ext cx="1981200" cy="10668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Disponibilização de estudos de preço mínimo, análises de mercado e informações técnicas sobre produtos da </a:t>
            </a:r>
            <a:r>
              <a:rPr lang="pt-BR" sz="1200" b="1" dirty="0" err="1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sociobio</a:t>
            </a:r>
            <a:r>
              <a:rPr lang="pt-BR" sz="1200" b="1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.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4876800" y="1828800"/>
          <a:ext cx="3708400" cy="673100"/>
        </p:xfrm>
        <a:graphic>
          <a:graphicData uri="http://schemas.openxmlformats.org/drawingml/2006/table">
            <a:tbl>
              <a:tblPr/>
              <a:tblGrid>
                <a:gridCol w="3708400"/>
              </a:tblGrid>
              <a:tr h="63500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Pelo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menos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uma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cadeia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nacional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por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bioma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criada</a:t>
                      </a:r>
                      <a:r>
                        <a:rPr lang="de-DE" sz="2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– </a:t>
                      </a:r>
                      <a:r>
                        <a:rPr lang="de-DE" sz="14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</a:t>
                      </a:r>
                      <a:r>
                        <a:rPr lang="de-DE" sz="1400" b="0" i="1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Coordenação</a:t>
                      </a:r>
                      <a:r>
                        <a:rPr lang="de-DE" sz="14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  <a:endParaRPr lang="de-DE" sz="2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/>
        </p:nvGraphicFramePr>
        <p:xfrm>
          <a:off x="4876800" y="2590800"/>
          <a:ext cx="3708400" cy="855980"/>
        </p:xfrm>
        <a:graphic>
          <a:graphicData uri="http://schemas.openxmlformats.org/drawingml/2006/table">
            <a:tbl>
              <a:tblPr/>
              <a:tblGrid>
                <a:gridCol w="3708400"/>
              </a:tblGrid>
              <a:tr h="456248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Aumento</a:t>
                      </a:r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da </a:t>
                      </a:r>
                      <a:r>
                        <a:rPr lang="de-DE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comercialização</a:t>
                      </a:r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(</a:t>
                      </a:r>
                      <a:r>
                        <a:rPr lang="de-DE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através</a:t>
                      </a:r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das </a:t>
                      </a:r>
                      <a:r>
                        <a:rPr lang="de-DE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feiras</a:t>
                      </a:r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, </a:t>
                      </a:r>
                      <a:r>
                        <a:rPr lang="de-DE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PSEs</a:t>
                      </a:r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, </a:t>
                      </a:r>
                      <a:r>
                        <a:rPr lang="de-DE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mercados</a:t>
                      </a:r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institucionais</a:t>
                      </a:r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e </a:t>
                      </a:r>
                      <a:r>
                        <a:rPr lang="de-DE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diferenciados</a:t>
                      </a:r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  <a:r>
                        <a:rPr lang="de-DE" sz="16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1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(</a:t>
                      </a:r>
                      <a:r>
                        <a:rPr lang="de-DE" sz="1100" b="0" i="1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Coordenação</a:t>
                      </a:r>
                      <a:r>
                        <a:rPr lang="de-DE" sz="11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  <a:endParaRPr lang="de-DE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  <p:sp>
        <p:nvSpPr>
          <p:cNvPr id="16" name="Rechteck 7"/>
          <p:cNvSpPr>
            <a:spLocks noChangeArrowheads="1"/>
          </p:cNvSpPr>
          <p:nvPr/>
        </p:nvSpPr>
        <p:spPr bwMode="auto">
          <a:xfrm>
            <a:off x="7772400" y="6553200"/>
            <a:ext cx="609600" cy="304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MDS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17" name="Rechteck 7"/>
          <p:cNvSpPr>
            <a:spLocks noChangeArrowheads="1"/>
          </p:cNvSpPr>
          <p:nvPr/>
        </p:nvSpPr>
        <p:spPr bwMode="auto">
          <a:xfrm>
            <a:off x="8382000" y="6553200"/>
            <a:ext cx="762000" cy="3048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CONAB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19" name="Rechteck 7"/>
          <p:cNvSpPr>
            <a:spLocks noChangeArrowheads="1"/>
          </p:cNvSpPr>
          <p:nvPr/>
        </p:nvSpPr>
        <p:spPr bwMode="auto">
          <a:xfrm>
            <a:off x="7162800" y="6553200"/>
            <a:ext cx="609600" cy="304800"/>
          </a:xfrm>
          <a:prstGeom prst="rect">
            <a:avLst/>
          </a:prstGeom>
          <a:solidFill>
            <a:srgbClr val="874D3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MDA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20" name="Rechteck 7"/>
          <p:cNvSpPr>
            <a:spLocks noChangeArrowheads="1"/>
          </p:cNvSpPr>
          <p:nvPr/>
        </p:nvSpPr>
        <p:spPr bwMode="auto">
          <a:xfrm>
            <a:off x="6553200" y="6553200"/>
            <a:ext cx="609600" cy="304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MMA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21" name="Rechteck 7"/>
          <p:cNvSpPr>
            <a:spLocks noChangeArrowheads="1"/>
          </p:cNvSpPr>
          <p:nvPr/>
        </p:nvSpPr>
        <p:spPr bwMode="auto">
          <a:xfrm>
            <a:off x="5257800" y="6553200"/>
            <a:ext cx="1295400" cy="304800"/>
          </a:xfrm>
          <a:prstGeom prst="rect">
            <a:avLst/>
          </a:prstGeom>
          <a:solidFill>
            <a:srgbClr val="FF6FC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Coordenação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graphicFrame>
        <p:nvGraphicFramePr>
          <p:cNvPr id="18" name="Tabelle 17"/>
          <p:cNvGraphicFramePr>
            <a:graphicFrameLocks noGrp="1"/>
          </p:cNvGraphicFramePr>
          <p:nvPr/>
        </p:nvGraphicFramePr>
        <p:xfrm>
          <a:off x="4876800" y="3581400"/>
          <a:ext cx="3708400" cy="749300"/>
        </p:xfrm>
        <a:graphic>
          <a:graphicData uri="http://schemas.openxmlformats.org/drawingml/2006/table">
            <a:tbl>
              <a:tblPr/>
              <a:tblGrid>
                <a:gridCol w="3708400"/>
              </a:tblGrid>
              <a:tr h="749300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x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aumento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da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oferta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e da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qualidade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dos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produtos-</a:t>
                      </a:r>
                      <a:r>
                        <a:rPr lang="de-DE" sz="1400" b="0" i="1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(Coordenação</a:t>
                      </a:r>
                      <a:r>
                        <a:rPr lang="de-DE" sz="14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  <a:endParaRPr lang="de-DE" sz="2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  <p:sp>
        <p:nvSpPr>
          <p:cNvPr id="22" name="Rechteck 7"/>
          <p:cNvSpPr>
            <a:spLocks noChangeArrowheads="1"/>
          </p:cNvSpPr>
          <p:nvPr/>
        </p:nvSpPr>
        <p:spPr bwMode="auto">
          <a:xfrm>
            <a:off x="4114800" y="4648200"/>
            <a:ext cx="1981200" cy="838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Plano de negócio realizado para castanha do Brasil e babaçu (organizar os extrativistas)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23" name="Rechteck 7"/>
          <p:cNvSpPr>
            <a:spLocks noChangeArrowheads="1"/>
          </p:cNvSpPr>
          <p:nvPr/>
        </p:nvSpPr>
        <p:spPr bwMode="auto">
          <a:xfrm>
            <a:off x="4114800" y="5486400"/>
            <a:ext cx="1981200" cy="990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Ter iniciado o processo de definição de padrões de classificação para castanha do Brasil e babaçu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2"/>
          <p:cNvSpPr>
            <a:spLocks noChangeArrowheads="1"/>
          </p:cNvSpPr>
          <p:nvPr/>
        </p:nvSpPr>
        <p:spPr bwMode="auto">
          <a:xfrm>
            <a:off x="381000" y="1905000"/>
            <a:ext cx="3657600" cy="2286000"/>
          </a:xfrm>
          <a:prstGeom prst="rect">
            <a:avLst/>
          </a:prstGeom>
          <a:solidFill>
            <a:srgbClr val="FFF48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</a:pPr>
            <a:r>
              <a:rPr lang="pt-BR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Fortalecer a organização social e produtiva dos povos indígenas, quilombolas, comunidades tradicionais e agricultores familiares</a:t>
            </a:r>
            <a:endParaRPr lang="pt-BR" dirty="0">
              <a:ea typeface="Arial" pitchFamily="-108" charset="0"/>
              <a:cs typeface="Arial" pitchFamily="-108" charset="0"/>
            </a:endParaRPr>
          </a:p>
        </p:txBody>
      </p:sp>
      <p:sp>
        <p:nvSpPr>
          <p:cNvPr id="3" name="Freeform 4"/>
          <p:cNvSpPr>
            <a:spLocks/>
          </p:cNvSpPr>
          <p:nvPr/>
        </p:nvSpPr>
        <p:spPr bwMode="auto">
          <a:xfrm>
            <a:off x="4038600" y="1519238"/>
            <a:ext cx="590550" cy="2671761"/>
          </a:xfrm>
          <a:custGeom>
            <a:avLst/>
            <a:gdLst>
              <a:gd name="T0" fmla="*/ 0 w 311"/>
              <a:gd name="T1" fmla="*/ 2147483647 h 1379"/>
              <a:gd name="T2" fmla="*/ 2147483647 w 311"/>
              <a:gd name="T3" fmla="*/ 2147483647 h 1379"/>
              <a:gd name="T4" fmla="*/ 0 w 311"/>
              <a:gd name="T5" fmla="*/ 0 h 1379"/>
              <a:gd name="T6" fmla="*/ 0 60000 65536"/>
              <a:gd name="T7" fmla="*/ 0 60000 65536"/>
              <a:gd name="T8" fmla="*/ 0 60000 65536"/>
              <a:gd name="T9" fmla="*/ 0 w 311"/>
              <a:gd name="T10" fmla="*/ 0 h 1379"/>
              <a:gd name="T11" fmla="*/ 311 w 311"/>
              <a:gd name="T12" fmla="*/ 1379 h 13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1" h="1379">
                <a:moveTo>
                  <a:pt x="0" y="1378"/>
                </a:moveTo>
                <a:lnTo>
                  <a:pt x="310" y="694"/>
                </a:lnTo>
                <a:lnTo>
                  <a:pt x="0" y="0"/>
                </a:lnTo>
              </a:path>
            </a:pathLst>
          </a:custGeom>
          <a:solidFill>
            <a:srgbClr val="D71D24"/>
          </a:solidFill>
          <a:ln w="25400" cap="rnd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endParaRPr lang="en-US" sz="2200">
              <a:solidFill>
                <a:srgbClr val="000000"/>
              </a:solidFill>
              <a:latin typeface="Calibri" pitchFamily="-108" charset="0"/>
            </a:endParaRPr>
          </a:p>
        </p:txBody>
      </p:sp>
      <p:sp>
        <p:nvSpPr>
          <p:cNvPr id="4" name="Rechteck 2"/>
          <p:cNvSpPr>
            <a:spLocks noChangeArrowheads="1"/>
          </p:cNvSpPr>
          <p:nvPr/>
        </p:nvSpPr>
        <p:spPr bwMode="auto">
          <a:xfrm>
            <a:off x="381000" y="1524000"/>
            <a:ext cx="3657600" cy="533400"/>
          </a:xfrm>
          <a:prstGeom prst="rect">
            <a:avLst/>
          </a:prstGeom>
          <a:solidFill>
            <a:srgbClr val="FFF48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pt-BR" sz="1800" i="1" dirty="0" smtClean="0">
                <a:solidFill>
                  <a:schemeClr val="tx1"/>
                </a:solidFill>
                <a:latin typeface="Arial"/>
                <a:ea typeface="Arial" pitchFamily="-108" charset="0"/>
                <a:cs typeface="Arial"/>
              </a:rPr>
              <a:t>Objetivo especifico 3:</a:t>
            </a:r>
            <a:endParaRPr lang="pt-BR" sz="1800" i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6" name="Rechteck 2"/>
          <p:cNvSpPr>
            <a:spLocks noChangeArrowheads="1"/>
          </p:cNvSpPr>
          <p:nvPr/>
        </p:nvSpPr>
        <p:spPr bwMode="auto">
          <a:xfrm>
            <a:off x="4724400" y="1447800"/>
            <a:ext cx="3657600" cy="380999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pt-BR" sz="2000" i="1" dirty="0" smtClean="0">
                <a:solidFill>
                  <a:schemeClr val="tx1"/>
                </a:solidFill>
                <a:ea typeface="Arial" pitchFamily="-108" charset="0"/>
                <a:cs typeface="Arial" pitchFamily="-108" charset="0"/>
              </a:rPr>
              <a:t>Indicadores até 2015</a:t>
            </a:r>
            <a:endParaRPr lang="pt-BR" sz="2000" i="1" dirty="0">
              <a:solidFill>
                <a:schemeClr val="tx1"/>
              </a:solidFill>
              <a:ea typeface="Arial" pitchFamily="-108" charset="0"/>
              <a:cs typeface="Arial" pitchFamily="-108" charset="0"/>
            </a:endParaRPr>
          </a:p>
        </p:txBody>
      </p:sp>
      <p:sp>
        <p:nvSpPr>
          <p:cNvPr id="7" name="Rechteck 7"/>
          <p:cNvSpPr>
            <a:spLocks noChangeArrowheads="1"/>
          </p:cNvSpPr>
          <p:nvPr/>
        </p:nvSpPr>
        <p:spPr bwMode="auto">
          <a:xfrm>
            <a:off x="304800" y="4648200"/>
            <a:ext cx="1828800" cy="762000"/>
          </a:xfrm>
          <a:prstGeom prst="rect">
            <a:avLst/>
          </a:prstGeom>
          <a:solidFill>
            <a:srgbClr val="874D3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4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80 empreendimentos capacitados em gestão de empreendimentos</a:t>
            </a:r>
            <a:endParaRPr lang="pt-BR" sz="14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8" name="Rechteck 2"/>
          <p:cNvSpPr>
            <a:spLocks noChangeArrowheads="1"/>
          </p:cNvSpPr>
          <p:nvPr/>
        </p:nvSpPr>
        <p:spPr bwMode="auto">
          <a:xfrm>
            <a:off x="381000" y="4267200"/>
            <a:ext cx="3810000" cy="380999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600" i="1" dirty="0" smtClean="0">
                <a:solidFill>
                  <a:schemeClr val="tx1"/>
                </a:solidFill>
                <a:latin typeface="Arial"/>
                <a:ea typeface="Arial" pitchFamily="-108" charset="0"/>
                <a:cs typeface="Arial"/>
              </a:rPr>
              <a:t>Metas de 2010</a:t>
            </a:r>
            <a:endParaRPr lang="pt-BR" sz="1600" i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9" name="Rechteck 7"/>
          <p:cNvSpPr>
            <a:spLocks noChangeArrowheads="1"/>
          </p:cNvSpPr>
          <p:nvPr/>
        </p:nvSpPr>
        <p:spPr bwMode="auto">
          <a:xfrm>
            <a:off x="304800" y="5410200"/>
            <a:ext cx="1828800" cy="1066800"/>
          </a:xfrm>
          <a:prstGeom prst="rect">
            <a:avLst/>
          </a:prstGeom>
          <a:solidFill>
            <a:srgbClr val="874D3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4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Documentação básica emitida para os municípios prioritários (237 municípios)</a:t>
            </a:r>
            <a:endParaRPr lang="pt-BR" sz="14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10" name="Rechteck 7"/>
          <p:cNvSpPr>
            <a:spLocks noChangeArrowheads="1"/>
          </p:cNvSpPr>
          <p:nvPr/>
        </p:nvSpPr>
        <p:spPr bwMode="auto">
          <a:xfrm>
            <a:off x="2133600" y="4648200"/>
            <a:ext cx="1981200" cy="914400"/>
          </a:xfrm>
          <a:prstGeom prst="rect">
            <a:avLst/>
          </a:prstGeom>
          <a:solidFill>
            <a:srgbClr val="874D3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4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10.000 </a:t>
            </a:r>
            <a:r>
              <a:rPr lang="pt-BR" sz="1400" dirty="0" err="1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DAPs</a:t>
            </a:r>
            <a:r>
              <a:rPr lang="pt-BR" sz="14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emitidos</a:t>
            </a:r>
            <a:endParaRPr lang="pt-BR" sz="14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11" name="Rechteck 7"/>
          <p:cNvSpPr>
            <a:spLocks noChangeArrowheads="1"/>
          </p:cNvSpPr>
          <p:nvPr/>
        </p:nvSpPr>
        <p:spPr bwMode="auto">
          <a:xfrm>
            <a:off x="2133600" y="5486400"/>
            <a:ext cx="1981200" cy="990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4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20 capacitações de PAA e </a:t>
            </a:r>
            <a:r>
              <a:rPr lang="pt-BR" sz="1400" dirty="0" err="1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PGPMbio</a:t>
            </a:r>
            <a:r>
              <a:rPr lang="pt-BR" sz="14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 realizadas em 10 estados</a:t>
            </a:r>
            <a:endParaRPr lang="pt-BR" sz="1400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4876800" y="1828800"/>
          <a:ext cx="3708400" cy="673100"/>
        </p:xfrm>
        <a:graphic>
          <a:graphicData uri="http://schemas.openxmlformats.org/drawingml/2006/table">
            <a:tbl>
              <a:tblPr/>
              <a:tblGrid>
                <a:gridCol w="3708400"/>
              </a:tblGrid>
              <a:tr h="63500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Aumento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no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acesso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as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políticas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públicas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– </a:t>
                      </a:r>
                      <a:r>
                        <a:rPr lang="de-DE" sz="14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</a:t>
                      </a:r>
                      <a:r>
                        <a:rPr lang="de-DE" sz="1400" b="0" i="1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Coordenação</a:t>
                      </a:r>
                      <a:r>
                        <a:rPr lang="de-DE" sz="14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  <a:endParaRPr lang="de-DE" sz="2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/>
        </p:nvGraphicFramePr>
        <p:xfrm>
          <a:off x="4876800" y="2590800"/>
          <a:ext cx="3708400" cy="855980"/>
        </p:xfrm>
        <a:graphic>
          <a:graphicData uri="http://schemas.openxmlformats.org/drawingml/2006/table">
            <a:tbl>
              <a:tblPr/>
              <a:tblGrid>
                <a:gridCol w="3708400"/>
              </a:tblGrid>
              <a:tr h="456248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Aumento</a:t>
                      </a:r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em</a:t>
                      </a:r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% as </a:t>
                      </a:r>
                      <a:r>
                        <a:rPr lang="de-DE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pessoas</a:t>
                      </a:r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e </a:t>
                      </a:r>
                      <a:r>
                        <a:rPr lang="de-DE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empreendimentos</a:t>
                      </a:r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que</a:t>
                      </a:r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acessam</a:t>
                      </a:r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crédito-</a:t>
                      </a:r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(</a:t>
                      </a:r>
                      <a:r>
                        <a:rPr lang="de-DE" sz="14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MDA)</a:t>
                      </a:r>
                      <a:endParaRPr lang="de-DE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  <p:sp>
        <p:nvSpPr>
          <p:cNvPr id="16" name="Rechteck 7"/>
          <p:cNvSpPr>
            <a:spLocks noChangeArrowheads="1"/>
          </p:cNvSpPr>
          <p:nvPr/>
        </p:nvSpPr>
        <p:spPr bwMode="auto">
          <a:xfrm>
            <a:off x="7772400" y="6553200"/>
            <a:ext cx="609600" cy="304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MDS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17" name="Rechteck 7"/>
          <p:cNvSpPr>
            <a:spLocks noChangeArrowheads="1"/>
          </p:cNvSpPr>
          <p:nvPr/>
        </p:nvSpPr>
        <p:spPr bwMode="auto">
          <a:xfrm>
            <a:off x="8382000" y="6553200"/>
            <a:ext cx="762000" cy="3048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CONAB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19" name="Rechteck 7"/>
          <p:cNvSpPr>
            <a:spLocks noChangeArrowheads="1"/>
          </p:cNvSpPr>
          <p:nvPr/>
        </p:nvSpPr>
        <p:spPr bwMode="auto">
          <a:xfrm>
            <a:off x="7162800" y="6553200"/>
            <a:ext cx="609600" cy="304800"/>
          </a:xfrm>
          <a:prstGeom prst="rect">
            <a:avLst/>
          </a:prstGeom>
          <a:solidFill>
            <a:srgbClr val="874D3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MDA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20" name="Rechteck 7"/>
          <p:cNvSpPr>
            <a:spLocks noChangeArrowheads="1"/>
          </p:cNvSpPr>
          <p:nvPr/>
        </p:nvSpPr>
        <p:spPr bwMode="auto">
          <a:xfrm>
            <a:off x="6553200" y="6553200"/>
            <a:ext cx="609600" cy="304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MMA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21" name="Rechteck 7"/>
          <p:cNvSpPr>
            <a:spLocks noChangeArrowheads="1"/>
          </p:cNvSpPr>
          <p:nvPr/>
        </p:nvSpPr>
        <p:spPr bwMode="auto">
          <a:xfrm>
            <a:off x="5257800" y="6553200"/>
            <a:ext cx="1295400" cy="304800"/>
          </a:xfrm>
          <a:prstGeom prst="rect">
            <a:avLst/>
          </a:prstGeom>
          <a:solidFill>
            <a:srgbClr val="FF6FC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Coordenação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graphicFrame>
        <p:nvGraphicFramePr>
          <p:cNvPr id="18" name="Tabelle 17"/>
          <p:cNvGraphicFramePr>
            <a:graphicFrameLocks noGrp="1"/>
          </p:cNvGraphicFramePr>
          <p:nvPr/>
        </p:nvGraphicFramePr>
        <p:xfrm>
          <a:off x="4876800" y="3505200"/>
          <a:ext cx="3708400" cy="612140"/>
        </p:xfrm>
        <a:graphic>
          <a:graphicData uri="http://schemas.openxmlformats.org/drawingml/2006/table">
            <a:tbl>
              <a:tblPr/>
              <a:tblGrid>
                <a:gridCol w="3708400"/>
              </a:tblGrid>
              <a:tr h="596900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Aumento</a:t>
                      </a:r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do </a:t>
                      </a:r>
                      <a:r>
                        <a:rPr lang="de-DE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número</a:t>
                      </a:r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de </a:t>
                      </a:r>
                      <a:r>
                        <a:rPr lang="de-DE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empreendimentos</a:t>
                      </a:r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formalizados</a:t>
                      </a:r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(e  </a:t>
                      </a:r>
                      <a:r>
                        <a:rPr lang="de-DE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funcionando</a:t>
                      </a:r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) – </a:t>
                      </a:r>
                      <a:r>
                        <a:rPr lang="de-DE" sz="14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(MDA/MDS)</a:t>
                      </a:r>
                      <a:endParaRPr lang="de-DE" sz="2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  <p:sp>
        <p:nvSpPr>
          <p:cNvPr id="22" name="Rechteck 7"/>
          <p:cNvSpPr>
            <a:spLocks noChangeArrowheads="1"/>
          </p:cNvSpPr>
          <p:nvPr/>
        </p:nvSpPr>
        <p:spPr bwMode="auto">
          <a:xfrm>
            <a:off x="4114800" y="4648200"/>
            <a:ext cx="1981200" cy="838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4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12 planos de melhoria de gestão implementados</a:t>
            </a:r>
            <a:endParaRPr lang="pt-BR" sz="1400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2"/>
          <p:cNvSpPr>
            <a:spLocks noChangeArrowheads="1"/>
          </p:cNvSpPr>
          <p:nvPr/>
        </p:nvSpPr>
        <p:spPr bwMode="auto">
          <a:xfrm>
            <a:off x="381000" y="1905000"/>
            <a:ext cx="3657600" cy="2286000"/>
          </a:xfrm>
          <a:prstGeom prst="rect">
            <a:avLst/>
          </a:prstGeom>
          <a:solidFill>
            <a:srgbClr val="FFF48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</a:pPr>
            <a:r>
              <a:rPr lang="pt-BR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Ampliar, fortalecer e articular instrumentos econômicos necessários a estruturação das cadeias produtivas</a:t>
            </a:r>
            <a:endParaRPr lang="pt-BR" dirty="0">
              <a:ea typeface="Arial" pitchFamily="-108" charset="0"/>
              <a:cs typeface="Arial" pitchFamily="-108" charset="0"/>
            </a:endParaRPr>
          </a:p>
        </p:txBody>
      </p:sp>
      <p:sp>
        <p:nvSpPr>
          <p:cNvPr id="3" name="Freeform 4"/>
          <p:cNvSpPr>
            <a:spLocks/>
          </p:cNvSpPr>
          <p:nvPr/>
        </p:nvSpPr>
        <p:spPr bwMode="auto">
          <a:xfrm>
            <a:off x="4038600" y="1519238"/>
            <a:ext cx="590550" cy="2671761"/>
          </a:xfrm>
          <a:custGeom>
            <a:avLst/>
            <a:gdLst>
              <a:gd name="T0" fmla="*/ 0 w 311"/>
              <a:gd name="T1" fmla="*/ 2147483647 h 1379"/>
              <a:gd name="T2" fmla="*/ 2147483647 w 311"/>
              <a:gd name="T3" fmla="*/ 2147483647 h 1379"/>
              <a:gd name="T4" fmla="*/ 0 w 311"/>
              <a:gd name="T5" fmla="*/ 0 h 1379"/>
              <a:gd name="T6" fmla="*/ 0 60000 65536"/>
              <a:gd name="T7" fmla="*/ 0 60000 65536"/>
              <a:gd name="T8" fmla="*/ 0 60000 65536"/>
              <a:gd name="T9" fmla="*/ 0 w 311"/>
              <a:gd name="T10" fmla="*/ 0 h 1379"/>
              <a:gd name="T11" fmla="*/ 311 w 311"/>
              <a:gd name="T12" fmla="*/ 1379 h 13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1" h="1379">
                <a:moveTo>
                  <a:pt x="0" y="1378"/>
                </a:moveTo>
                <a:lnTo>
                  <a:pt x="310" y="694"/>
                </a:lnTo>
                <a:lnTo>
                  <a:pt x="0" y="0"/>
                </a:lnTo>
              </a:path>
            </a:pathLst>
          </a:custGeom>
          <a:solidFill>
            <a:srgbClr val="D71D24"/>
          </a:solidFill>
          <a:ln w="25400" cap="rnd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endParaRPr lang="en-US" sz="2200">
              <a:solidFill>
                <a:srgbClr val="000000"/>
              </a:solidFill>
              <a:latin typeface="Calibri" pitchFamily="-108" charset="0"/>
            </a:endParaRPr>
          </a:p>
        </p:txBody>
      </p:sp>
      <p:sp>
        <p:nvSpPr>
          <p:cNvPr id="4" name="Rechteck 2"/>
          <p:cNvSpPr>
            <a:spLocks noChangeArrowheads="1"/>
          </p:cNvSpPr>
          <p:nvPr/>
        </p:nvSpPr>
        <p:spPr bwMode="auto">
          <a:xfrm>
            <a:off x="381000" y="1524000"/>
            <a:ext cx="3657600" cy="533400"/>
          </a:xfrm>
          <a:prstGeom prst="rect">
            <a:avLst/>
          </a:prstGeom>
          <a:solidFill>
            <a:srgbClr val="FFF48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pt-BR" sz="1800" i="1" dirty="0" smtClean="0">
                <a:solidFill>
                  <a:schemeClr val="tx1"/>
                </a:solidFill>
                <a:latin typeface="Arial"/>
                <a:ea typeface="Arial" pitchFamily="-108" charset="0"/>
                <a:cs typeface="Arial"/>
              </a:rPr>
              <a:t>Objetivo especifico 4:</a:t>
            </a:r>
            <a:endParaRPr lang="pt-BR" sz="1800" i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6" name="Rechteck 2"/>
          <p:cNvSpPr>
            <a:spLocks noChangeArrowheads="1"/>
          </p:cNvSpPr>
          <p:nvPr/>
        </p:nvSpPr>
        <p:spPr bwMode="auto">
          <a:xfrm>
            <a:off x="4724400" y="1447800"/>
            <a:ext cx="3657600" cy="380999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pt-BR" sz="2000" i="1" dirty="0" smtClean="0">
                <a:solidFill>
                  <a:schemeClr val="tx1"/>
                </a:solidFill>
                <a:ea typeface="Arial" pitchFamily="-108" charset="0"/>
                <a:cs typeface="Arial" pitchFamily="-108" charset="0"/>
              </a:rPr>
              <a:t>Indicadores até 2015</a:t>
            </a:r>
            <a:endParaRPr lang="pt-BR" sz="2000" i="1" dirty="0">
              <a:solidFill>
                <a:schemeClr val="tx1"/>
              </a:solidFill>
              <a:ea typeface="Arial" pitchFamily="-108" charset="0"/>
              <a:cs typeface="Arial" pitchFamily="-108" charset="0"/>
            </a:endParaRPr>
          </a:p>
        </p:txBody>
      </p:sp>
      <p:sp>
        <p:nvSpPr>
          <p:cNvPr id="8" name="Rechteck 2"/>
          <p:cNvSpPr>
            <a:spLocks noChangeArrowheads="1"/>
          </p:cNvSpPr>
          <p:nvPr/>
        </p:nvSpPr>
        <p:spPr bwMode="auto">
          <a:xfrm>
            <a:off x="381000" y="4267200"/>
            <a:ext cx="3810000" cy="380999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600" i="1" dirty="0" smtClean="0">
                <a:solidFill>
                  <a:schemeClr val="tx1"/>
                </a:solidFill>
                <a:latin typeface="Arial"/>
                <a:ea typeface="Arial" pitchFamily="-108" charset="0"/>
                <a:cs typeface="Arial"/>
              </a:rPr>
              <a:t>Metas de 2010</a:t>
            </a:r>
            <a:endParaRPr lang="pt-BR" sz="1600" i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10" name="Rechteck 7"/>
          <p:cNvSpPr>
            <a:spLocks noChangeArrowheads="1"/>
          </p:cNvSpPr>
          <p:nvPr/>
        </p:nvSpPr>
        <p:spPr bwMode="auto">
          <a:xfrm>
            <a:off x="304800" y="4648200"/>
            <a:ext cx="1981200" cy="990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4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Ter incluído novos produtos de diferentes biomas na pauta do PGPM </a:t>
            </a:r>
            <a:r>
              <a:rPr lang="pt-BR" sz="1400" dirty="0" err="1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bio</a:t>
            </a:r>
            <a:endParaRPr lang="pt-BR" sz="14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11" name="Rechteck 7"/>
          <p:cNvSpPr>
            <a:spLocks noChangeArrowheads="1"/>
          </p:cNvSpPr>
          <p:nvPr/>
        </p:nvSpPr>
        <p:spPr bwMode="auto">
          <a:xfrm>
            <a:off x="2286000" y="4648200"/>
            <a:ext cx="1981200" cy="9906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4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Ter operacionalizado R$10 milhões em subvenção na PGPM </a:t>
            </a:r>
            <a:r>
              <a:rPr lang="pt-BR" sz="1400" dirty="0" err="1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bio</a:t>
            </a:r>
            <a:endParaRPr lang="pt-BR" sz="1400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4876800" y="1828800"/>
          <a:ext cx="3708400" cy="916940"/>
        </p:xfrm>
        <a:graphic>
          <a:graphicData uri="http://schemas.openxmlformats.org/drawingml/2006/table">
            <a:tbl>
              <a:tblPr/>
              <a:tblGrid>
                <a:gridCol w="3708400"/>
              </a:tblGrid>
              <a:tr h="63500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Mapeados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,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analisados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e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divulgados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os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instrumentos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econômicos-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6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(CONAB)</a:t>
                      </a:r>
                      <a:endParaRPr lang="de-DE" sz="2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  <p:sp>
        <p:nvSpPr>
          <p:cNvPr id="16" name="Rechteck 7"/>
          <p:cNvSpPr>
            <a:spLocks noChangeArrowheads="1"/>
          </p:cNvSpPr>
          <p:nvPr/>
        </p:nvSpPr>
        <p:spPr bwMode="auto">
          <a:xfrm>
            <a:off x="7772400" y="6553200"/>
            <a:ext cx="609600" cy="304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MDS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17" name="Rechteck 7"/>
          <p:cNvSpPr>
            <a:spLocks noChangeArrowheads="1"/>
          </p:cNvSpPr>
          <p:nvPr/>
        </p:nvSpPr>
        <p:spPr bwMode="auto">
          <a:xfrm>
            <a:off x="8382000" y="6553200"/>
            <a:ext cx="762000" cy="3048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CONAB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19" name="Rechteck 7"/>
          <p:cNvSpPr>
            <a:spLocks noChangeArrowheads="1"/>
          </p:cNvSpPr>
          <p:nvPr/>
        </p:nvSpPr>
        <p:spPr bwMode="auto">
          <a:xfrm>
            <a:off x="7162800" y="6553200"/>
            <a:ext cx="609600" cy="304800"/>
          </a:xfrm>
          <a:prstGeom prst="rect">
            <a:avLst/>
          </a:prstGeom>
          <a:solidFill>
            <a:srgbClr val="874D3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MDA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20" name="Rechteck 7"/>
          <p:cNvSpPr>
            <a:spLocks noChangeArrowheads="1"/>
          </p:cNvSpPr>
          <p:nvPr/>
        </p:nvSpPr>
        <p:spPr bwMode="auto">
          <a:xfrm>
            <a:off x="6553200" y="6553200"/>
            <a:ext cx="609600" cy="304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MMA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21" name="Rechteck 7"/>
          <p:cNvSpPr>
            <a:spLocks noChangeArrowheads="1"/>
          </p:cNvSpPr>
          <p:nvPr/>
        </p:nvSpPr>
        <p:spPr bwMode="auto">
          <a:xfrm>
            <a:off x="5257800" y="6553200"/>
            <a:ext cx="1295400" cy="304800"/>
          </a:xfrm>
          <a:prstGeom prst="rect">
            <a:avLst/>
          </a:prstGeom>
          <a:solidFill>
            <a:srgbClr val="FF6FC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Coordenação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2"/>
          <p:cNvSpPr>
            <a:spLocks noChangeArrowheads="1"/>
          </p:cNvSpPr>
          <p:nvPr/>
        </p:nvSpPr>
        <p:spPr bwMode="auto">
          <a:xfrm>
            <a:off x="381000" y="1905000"/>
            <a:ext cx="3657600" cy="2286000"/>
          </a:xfrm>
          <a:prstGeom prst="rect">
            <a:avLst/>
          </a:prstGeom>
          <a:solidFill>
            <a:srgbClr val="FFF48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</a:pPr>
            <a:r>
              <a:rPr lang="pt-BR" sz="2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Fortalecer redes de conhecimento integrado as ações de pesquisa, assistência técnica e capacitação</a:t>
            </a:r>
            <a:endParaRPr lang="pt-BR" sz="2800" dirty="0">
              <a:ea typeface="Arial" pitchFamily="-108" charset="0"/>
              <a:cs typeface="Arial" pitchFamily="-108" charset="0"/>
            </a:endParaRPr>
          </a:p>
        </p:txBody>
      </p:sp>
      <p:sp>
        <p:nvSpPr>
          <p:cNvPr id="3" name="Freeform 4"/>
          <p:cNvSpPr>
            <a:spLocks/>
          </p:cNvSpPr>
          <p:nvPr/>
        </p:nvSpPr>
        <p:spPr bwMode="auto">
          <a:xfrm>
            <a:off x="4038600" y="1519238"/>
            <a:ext cx="590550" cy="2671761"/>
          </a:xfrm>
          <a:custGeom>
            <a:avLst/>
            <a:gdLst>
              <a:gd name="T0" fmla="*/ 0 w 311"/>
              <a:gd name="T1" fmla="*/ 2147483647 h 1379"/>
              <a:gd name="T2" fmla="*/ 2147483647 w 311"/>
              <a:gd name="T3" fmla="*/ 2147483647 h 1379"/>
              <a:gd name="T4" fmla="*/ 0 w 311"/>
              <a:gd name="T5" fmla="*/ 0 h 1379"/>
              <a:gd name="T6" fmla="*/ 0 60000 65536"/>
              <a:gd name="T7" fmla="*/ 0 60000 65536"/>
              <a:gd name="T8" fmla="*/ 0 60000 65536"/>
              <a:gd name="T9" fmla="*/ 0 w 311"/>
              <a:gd name="T10" fmla="*/ 0 h 1379"/>
              <a:gd name="T11" fmla="*/ 311 w 311"/>
              <a:gd name="T12" fmla="*/ 1379 h 13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1" h="1379">
                <a:moveTo>
                  <a:pt x="0" y="1378"/>
                </a:moveTo>
                <a:lnTo>
                  <a:pt x="310" y="694"/>
                </a:lnTo>
                <a:lnTo>
                  <a:pt x="0" y="0"/>
                </a:lnTo>
              </a:path>
            </a:pathLst>
          </a:custGeom>
          <a:solidFill>
            <a:srgbClr val="D71D24"/>
          </a:solidFill>
          <a:ln w="25400" cap="rnd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endParaRPr lang="en-US" sz="2200">
              <a:solidFill>
                <a:srgbClr val="000000"/>
              </a:solidFill>
              <a:latin typeface="Calibri" pitchFamily="-108" charset="0"/>
            </a:endParaRPr>
          </a:p>
        </p:txBody>
      </p:sp>
      <p:sp>
        <p:nvSpPr>
          <p:cNvPr id="4" name="Rechteck 2"/>
          <p:cNvSpPr>
            <a:spLocks noChangeArrowheads="1"/>
          </p:cNvSpPr>
          <p:nvPr/>
        </p:nvSpPr>
        <p:spPr bwMode="auto">
          <a:xfrm>
            <a:off x="381000" y="1524000"/>
            <a:ext cx="3657600" cy="533400"/>
          </a:xfrm>
          <a:prstGeom prst="rect">
            <a:avLst/>
          </a:prstGeom>
          <a:solidFill>
            <a:srgbClr val="FFF48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pt-BR" sz="1800" i="1" dirty="0" smtClean="0">
                <a:solidFill>
                  <a:schemeClr val="tx1"/>
                </a:solidFill>
                <a:latin typeface="Arial"/>
                <a:ea typeface="Arial" pitchFamily="-108" charset="0"/>
                <a:cs typeface="Arial"/>
              </a:rPr>
              <a:t>Objetivo especifico 5:</a:t>
            </a:r>
            <a:endParaRPr lang="pt-BR" sz="1800" i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6" name="Rechteck 2"/>
          <p:cNvSpPr>
            <a:spLocks noChangeArrowheads="1"/>
          </p:cNvSpPr>
          <p:nvPr/>
        </p:nvSpPr>
        <p:spPr bwMode="auto">
          <a:xfrm>
            <a:off x="4724400" y="1447800"/>
            <a:ext cx="3657600" cy="380999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pt-BR" sz="2000" i="1" dirty="0" smtClean="0">
                <a:solidFill>
                  <a:schemeClr val="tx1"/>
                </a:solidFill>
                <a:ea typeface="Arial" pitchFamily="-108" charset="0"/>
                <a:cs typeface="Arial" pitchFamily="-108" charset="0"/>
              </a:rPr>
              <a:t>Indicadores até 2015</a:t>
            </a:r>
            <a:endParaRPr lang="pt-BR" sz="2000" i="1" dirty="0">
              <a:solidFill>
                <a:schemeClr val="tx1"/>
              </a:solidFill>
              <a:ea typeface="Arial" pitchFamily="-108" charset="0"/>
              <a:cs typeface="Arial" pitchFamily="-108" charset="0"/>
            </a:endParaRPr>
          </a:p>
        </p:txBody>
      </p:sp>
      <p:sp>
        <p:nvSpPr>
          <p:cNvPr id="7" name="Rechteck 7"/>
          <p:cNvSpPr>
            <a:spLocks noChangeArrowheads="1"/>
          </p:cNvSpPr>
          <p:nvPr/>
        </p:nvSpPr>
        <p:spPr bwMode="auto">
          <a:xfrm>
            <a:off x="304800" y="4648200"/>
            <a:ext cx="1828800" cy="7620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400" b="1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Modelo para quebra de coco definido</a:t>
            </a:r>
            <a:endParaRPr lang="pt-BR" sz="14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8" name="Rechteck 2"/>
          <p:cNvSpPr>
            <a:spLocks noChangeArrowheads="1"/>
          </p:cNvSpPr>
          <p:nvPr/>
        </p:nvSpPr>
        <p:spPr bwMode="auto">
          <a:xfrm>
            <a:off x="381000" y="4267200"/>
            <a:ext cx="3810000" cy="380999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600" i="1" dirty="0" smtClean="0">
                <a:solidFill>
                  <a:schemeClr val="tx1"/>
                </a:solidFill>
                <a:latin typeface="Arial"/>
                <a:ea typeface="Arial" pitchFamily="-108" charset="0"/>
                <a:cs typeface="Arial"/>
              </a:rPr>
              <a:t>Metas de 2010</a:t>
            </a:r>
            <a:endParaRPr lang="pt-BR" sz="1600" i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9" name="Rechteck 7"/>
          <p:cNvSpPr>
            <a:spLocks noChangeArrowheads="1"/>
          </p:cNvSpPr>
          <p:nvPr/>
        </p:nvSpPr>
        <p:spPr bwMode="auto">
          <a:xfrm>
            <a:off x="304800" y="5410200"/>
            <a:ext cx="1828800" cy="762000"/>
          </a:xfrm>
          <a:prstGeom prst="rect">
            <a:avLst/>
          </a:prstGeom>
          <a:solidFill>
            <a:srgbClr val="874D3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400" b="1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Rede de serviços consolidada</a:t>
            </a:r>
            <a:endParaRPr lang="pt-BR" sz="14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10" name="Rechteck 7"/>
          <p:cNvSpPr>
            <a:spLocks noChangeArrowheads="1"/>
          </p:cNvSpPr>
          <p:nvPr/>
        </p:nvSpPr>
        <p:spPr bwMode="auto">
          <a:xfrm>
            <a:off x="2133600" y="4648200"/>
            <a:ext cx="1981200" cy="762000"/>
          </a:xfrm>
          <a:prstGeom prst="rect">
            <a:avLst/>
          </a:prstGeom>
          <a:solidFill>
            <a:srgbClr val="874D3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400" b="1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Portal implementado em 2010</a:t>
            </a:r>
            <a:endParaRPr lang="pt-BR" sz="14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4876800" y="1828800"/>
          <a:ext cx="3708400" cy="673100"/>
        </p:xfrm>
        <a:graphic>
          <a:graphicData uri="http://schemas.openxmlformats.org/drawingml/2006/table">
            <a:tbl>
              <a:tblPr/>
              <a:tblGrid>
                <a:gridCol w="3708400"/>
              </a:tblGrid>
              <a:tr h="63500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Portal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consolidado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e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utilizado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(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aumento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de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acesso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  <a:r>
                        <a:rPr lang="de-DE" sz="2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6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(MDA)</a:t>
                      </a:r>
                      <a:endParaRPr lang="de-DE" sz="2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  <p:sp>
        <p:nvSpPr>
          <p:cNvPr id="16" name="Rechteck 7"/>
          <p:cNvSpPr>
            <a:spLocks noChangeArrowheads="1"/>
          </p:cNvSpPr>
          <p:nvPr/>
        </p:nvSpPr>
        <p:spPr bwMode="auto">
          <a:xfrm>
            <a:off x="7772400" y="6553200"/>
            <a:ext cx="609600" cy="304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MDS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17" name="Rechteck 7"/>
          <p:cNvSpPr>
            <a:spLocks noChangeArrowheads="1"/>
          </p:cNvSpPr>
          <p:nvPr/>
        </p:nvSpPr>
        <p:spPr bwMode="auto">
          <a:xfrm>
            <a:off x="8382000" y="6553200"/>
            <a:ext cx="762000" cy="3048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CONAB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19" name="Rechteck 7"/>
          <p:cNvSpPr>
            <a:spLocks noChangeArrowheads="1"/>
          </p:cNvSpPr>
          <p:nvPr/>
        </p:nvSpPr>
        <p:spPr bwMode="auto">
          <a:xfrm>
            <a:off x="7162800" y="6553200"/>
            <a:ext cx="609600" cy="304800"/>
          </a:xfrm>
          <a:prstGeom prst="rect">
            <a:avLst/>
          </a:prstGeom>
          <a:solidFill>
            <a:srgbClr val="874D3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MDA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20" name="Rechteck 7"/>
          <p:cNvSpPr>
            <a:spLocks noChangeArrowheads="1"/>
          </p:cNvSpPr>
          <p:nvPr/>
        </p:nvSpPr>
        <p:spPr bwMode="auto">
          <a:xfrm>
            <a:off x="6553200" y="6553200"/>
            <a:ext cx="609600" cy="304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MMA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21" name="Rechteck 7"/>
          <p:cNvSpPr>
            <a:spLocks noChangeArrowheads="1"/>
          </p:cNvSpPr>
          <p:nvPr/>
        </p:nvSpPr>
        <p:spPr bwMode="auto">
          <a:xfrm>
            <a:off x="5257800" y="6553200"/>
            <a:ext cx="1295400" cy="304800"/>
          </a:xfrm>
          <a:prstGeom prst="rect">
            <a:avLst/>
          </a:prstGeom>
          <a:solidFill>
            <a:srgbClr val="FF6FC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Coordenação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graphicFrame>
        <p:nvGraphicFramePr>
          <p:cNvPr id="18" name="Tabelle 17"/>
          <p:cNvGraphicFramePr>
            <a:graphicFrameLocks noGrp="1"/>
          </p:cNvGraphicFramePr>
          <p:nvPr/>
        </p:nvGraphicFramePr>
        <p:xfrm>
          <a:off x="4876800" y="2667000"/>
          <a:ext cx="3708400" cy="749300"/>
        </p:xfrm>
        <a:graphic>
          <a:graphicData uri="http://schemas.openxmlformats.org/drawingml/2006/table">
            <a:tbl>
              <a:tblPr/>
              <a:tblGrid>
                <a:gridCol w="3708400"/>
              </a:tblGrid>
              <a:tr h="749300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Aumento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de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ações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conjuntas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dos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atores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das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redes-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6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(MDA)</a:t>
                      </a:r>
                      <a:endParaRPr lang="de-DE" sz="2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2"/>
          <p:cNvSpPr>
            <a:spLocks noChangeArrowheads="1"/>
          </p:cNvSpPr>
          <p:nvPr/>
        </p:nvSpPr>
        <p:spPr bwMode="auto">
          <a:xfrm>
            <a:off x="381000" y="1905000"/>
            <a:ext cx="3657600" cy="2286000"/>
          </a:xfrm>
          <a:prstGeom prst="rect">
            <a:avLst/>
          </a:prstGeom>
          <a:solidFill>
            <a:srgbClr val="FFF48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</a:pPr>
            <a:r>
              <a:rPr lang="pt-BR" sz="2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Fortalecer a articulação intra/interinstitucional e intersetorial</a:t>
            </a:r>
            <a:endParaRPr lang="pt-BR" sz="2800" dirty="0">
              <a:ea typeface="Arial" pitchFamily="-108" charset="0"/>
              <a:cs typeface="Arial" pitchFamily="-108" charset="0"/>
            </a:endParaRPr>
          </a:p>
        </p:txBody>
      </p:sp>
      <p:sp>
        <p:nvSpPr>
          <p:cNvPr id="3" name="Freeform 4"/>
          <p:cNvSpPr>
            <a:spLocks/>
          </p:cNvSpPr>
          <p:nvPr/>
        </p:nvSpPr>
        <p:spPr bwMode="auto">
          <a:xfrm>
            <a:off x="4038600" y="1519238"/>
            <a:ext cx="590550" cy="2671761"/>
          </a:xfrm>
          <a:custGeom>
            <a:avLst/>
            <a:gdLst>
              <a:gd name="T0" fmla="*/ 0 w 311"/>
              <a:gd name="T1" fmla="*/ 2147483647 h 1379"/>
              <a:gd name="T2" fmla="*/ 2147483647 w 311"/>
              <a:gd name="T3" fmla="*/ 2147483647 h 1379"/>
              <a:gd name="T4" fmla="*/ 0 w 311"/>
              <a:gd name="T5" fmla="*/ 0 h 1379"/>
              <a:gd name="T6" fmla="*/ 0 60000 65536"/>
              <a:gd name="T7" fmla="*/ 0 60000 65536"/>
              <a:gd name="T8" fmla="*/ 0 60000 65536"/>
              <a:gd name="T9" fmla="*/ 0 w 311"/>
              <a:gd name="T10" fmla="*/ 0 h 1379"/>
              <a:gd name="T11" fmla="*/ 311 w 311"/>
              <a:gd name="T12" fmla="*/ 1379 h 13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1" h="1379">
                <a:moveTo>
                  <a:pt x="0" y="1378"/>
                </a:moveTo>
                <a:lnTo>
                  <a:pt x="310" y="694"/>
                </a:lnTo>
                <a:lnTo>
                  <a:pt x="0" y="0"/>
                </a:lnTo>
              </a:path>
            </a:pathLst>
          </a:custGeom>
          <a:solidFill>
            <a:srgbClr val="D71D24"/>
          </a:solidFill>
          <a:ln w="25400" cap="rnd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endParaRPr lang="en-US" sz="2200">
              <a:solidFill>
                <a:srgbClr val="000000"/>
              </a:solidFill>
              <a:latin typeface="Calibri" pitchFamily="-108" charset="0"/>
            </a:endParaRPr>
          </a:p>
        </p:txBody>
      </p:sp>
      <p:sp>
        <p:nvSpPr>
          <p:cNvPr id="4" name="Rechteck 2"/>
          <p:cNvSpPr>
            <a:spLocks noChangeArrowheads="1"/>
          </p:cNvSpPr>
          <p:nvPr/>
        </p:nvSpPr>
        <p:spPr bwMode="auto">
          <a:xfrm>
            <a:off x="381000" y="1524000"/>
            <a:ext cx="3657600" cy="533400"/>
          </a:xfrm>
          <a:prstGeom prst="rect">
            <a:avLst/>
          </a:prstGeom>
          <a:solidFill>
            <a:srgbClr val="FFF48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pt-BR" sz="1800" i="1" dirty="0" smtClean="0">
                <a:solidFill>
                  <a:schemeClr val="tx1"/>
                </a:solidFill>
                <a:latin typeface="Arial"/>
                <a:ea typeface="Arial" pitchFamily="-108" charset="0"/>
                <a:cs typeface="Arial"/>
              </a:rPr>
              <a:t>Objetivo especifico 6:</a:t>
            </a:r>
            <a:endParaRPr lang="pt-BR" sz="1800" i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6" name="Rechteck 2"/>
          <p:cNvSpPr>
            <a:spLocks noChangeArrowheads="1"/>
          </p:cNvSpPr>
          <p:nvPr/>
        </p:nvSpPr>
        <p:spPr bwMode="auto">
          <a:xfrm>
            <a:off x="4724400" y="1447800"/>
            <a:ext cx="3657600" cy="380999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pt-BR" sz="2000" i="1" dirty="0" smtClean="0">
                <a:solidFill>
                  <a:schemeClr val="tx1"/>
                </a:solidFill>
                <a:ea typeface="Arial" pitchFamily="-108" charset="0"/>
                <a:cs typeface="Arial" pitchFamily="-108" charset="0"/>
              </a:rPr>
              <a:t>Indicadores até 2015</a:t>
            </a:r>
            <a:endParaRPr lang="pt-BR" sz="2000" i="1" dirty="0">
              <a:solidFill>
                <a:schemeClr val="tx1"/>
              </a:solidFill>
              <a:ea typeface="Arial" pitchFamily="-108" charset="0"/>
              <a:cs typeface="Arial" pitchFamily="-108" charset="0"/>
            </a:endParaRPr>
          </a:p>
        </p:txBody>
      </p:sp>
      <p:sp>
        <p:nvSpPr>
          <p:cNvPr id="7" name="Rechteck 7"/>
          <p:cNvSpPr>
            <a:spLocks noChangeArrowheads="1"/>
          </p:cNvSpPr>
          <p:nvPr/>
        </p:nvSpPr>
        <p:spPr bwMode="auto">
          <a:xfrm>
            <a:off x="304800" y="4648200"/>
            <a:ext cx="1828800" cy="7620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4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Diálogo com o setor empresarial acontecendo- 3 feiras, 2 informativos e 2 PSE</a:t>
            </a:r>
            <a:endParaRPr lang="pt-BR" sz="14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8" name="Rechteck 2"/>
          <p:cNvSpPr>
            <a:spLocks noChangeArrowheads="1"/>
          </p:cNvSpPr>
          <p:nvPr/>
        </p:nvSpPr>
        <p:spPr bwMode="auto">
          <a:xfrm>
            <a:off x="381000" y="4267200"/>
            <a:ext cx="3810000" cy="380999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600" i="1" dirty="0" smtClean="0">
                <a:solidFill>
                  <a:schemeClr val="tx1"/>
                </a:solidFill>
                <a:latin typeface="Arial"/>
                <a:ea typeface="Arial" pitchFamily="-108" charset="0"/>
                <a:cs typeface="Arial"/>
              </a:rPr>
              <a:t>Metas de 2010</a:t>
            </a:r>
            <a:endParaRPr lang="pt-BR" sz="1600" i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9" name="Rechteck 7"/>
          <p:cNvSpPr>
            <a:spLocks noChangeArrowheads="1"/>
          </p:cNvSpPr>
          <p:nvPr/>
        </p:nvSpPr>
        <p:spPr bwMode="auto">
          <a:xfrm>
            <a:off x="304800" y="5410200"/>
            <a:ext cx="1828800" cy="762000"/>
          </a:xfrm>
          <a:prstGeom prst="rect">
            <a:avLst/>
          </a:prstGeom>
          <a:solidFill>
            <a:srgbClr val="FF6FC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4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10 câmaras estaduais consolidadas</a:t>
            </a:r>
            <a:endParaRPr lang="pt-BR" sz="14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10" name="Rechteck 7"/>
          <p:cNvSpPr>
            <a:spLocks noChangeArrowheads="1"/>
          </p:cNvSpPr>
          <p:nvPr/>
        </p:nvSpPr>
        <p:spPr bwMode="auto">
          <a:xfrm>
            <a:off x="2133600" y="4648200"/>
            <a:ext cx="1981200" cy="762000"/>
          </a:xfrm>
          <a:prstGeom prst="rect">
            <a:avLst/>
          </a:prstGeom>
          <a:solidFill>
            <a:srgbClr val="FF6FC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4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Câmara nacional instalada e 2 encontros em 2010</a:t>
            </a:r>
            <a:endParaRPr lang="pt-BR" sz="14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4876800" y="1828800"/>
          <a:ext cx="3708400" cy="673100"/>
        </p:xfrm>
        <a:graphic>
          <a:graphicData uri="http://schemas.openxmlformats.org/drawingml/2006/table">
            <a:tbl>
              <a:tblPr/>
              <a:tblGrid>
                <a:gridCol w="3708400"/>
              </a:tblGrid>
              <a:tr h="63500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As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câmaras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funcionam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segundo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padrões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estabelecidos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– </a:t>
                      </a:r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</a:t>
                      </a:r>
                      <a:r>
                        <a:rPr lang="de-DE" sz="1400" b="0" i="1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Coordenação</a:t>
                      </a:r>
                      <a:r>
                        <a:rPr lang="de-DE" sz="16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  <a:endParaRPr lang="de-DE" sz="2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  <p:sp>
        <p:nvSpPr>
          <p:cNvPr id="16" name="Rechteck 7"/>
          <p:cNvSpPr>
            <a:spLocks noChangeArrowheads="1"/>
          </p:cNvSpPr>
          <p:nvPr/>
        </p:nvSpPr>
        <p:spPr bwMode="auto">
          <a:xfrm>
            <a:off x="7772400" y="6553200"/>
            <a:ext cx="609600" cy="304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MDS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17" name="Rechteck 7"/>
          <p:cNvSpPr>
            <a:spLocks noChangeArrowheads="1"/>
          </p:cNvSpPr>
          <p:nvPr/>
        </p:nvSpPr>
        <p:spPr bwMode="auto">
          <a:xfrm>
            <a:off x="8382000" y="6553200"/>
            <a:ext cx="762000" cy="3048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CONAB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19" name="Rechteck 7"/>
          <p:cNvSpPr>
            <a:spLocks noChangeArrowheads="1"/>
          </p:cNvSpPr>
          <p:nvPr/>
        </p:nvSpPr>
        <p:spPr bwMode="auto">
          <a:xfrm>
            <a:off x="7162800" y="6553200"/>
            <a:ext cx="609600" cy="304800"/>
          </a:xfrm>
          <a:prstGeom prst="rect">
            <a:avLst/>
          </a:prstGeom>
          <a:solidFill>
            <a:srgbClr val="874D3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MDA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20" name="Rechteck 7"/>
          <p:cNvSpPr>
            <a:spLocks noChangeArrowheads="1"/>
          </p:cNvSpPr>
          <p:nvPr/>
        </p:nvSpPr>
        <p:spPr bwMode="auto">
          <a:xfrm>
            <a:off x="6553200" y="6553200"/>
            <a:ext cx="609600" cy="304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MMA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21" name="Rechteck 7"/>
          <p:cNvSpPr>
            <a:spLocks noChangeArrowheads="1"/>
          </p:cNvSpPr>
          <p:nvPr/>
        </p:nvSpPr>
        <p:spPr bwMode="auto">
          <a:xfrm>
            <a:off x="5257800" y="6553200"/>
            <a:ext cx="1295400" cy="304800"/>
          </a:xfrm>
          <a:prstGeom prst="rect">
            <a:avLst/>
          </a:prstGeom>
          <a:solidFill>
            <a:srgbClr val="FF6FC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Coordenação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graphicFrame>
        <p:nvGraphicFramePr>
          <p:cNvPr id="18" name="Tabelle 17"/>
          <p:cNvGraphicFramePr>
            <a:graphicFrameLocks noGrp="1"/>
          </p:cNvGraphicFramePr>
          <p:nvPr/>
        </p:nvGraphicFramePr>
        <p:xfrm>
          <a:off x="4876800" y="2895600"/>
          <a:ext cx="3708400" cy="749300"/>
        </p:xfrm>
        <a:graphic>
          <a:graphicData uri="http://schemas.openxmlformats.org/drawingml/2006/table">
            <a:tbl>
              <a:tblPr/>
              <a:tblGrid>
                <a:gridCol w="3708400"/>
              </a:tblGrid>
              <a:tr h="749300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Forum do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setor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privado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constituido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e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funcionando-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6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</a:t>
                      </a:r>
                      <a:r>
                        <a:rPr lang="de-DE" sz="1600" b="0" i="1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Coordenação</a:t>
                      </a:r>
                      <a:r>
                        <a:rPr lang="de-DE" sz="16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)</a:t>
                      </a:r>
                      <a:endParaRPr lang="de-DE" sz="2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  <p:sp>
        <p:nvSpPr>
          <p:cNvPr id="22" name="Rechteck 7"/>
          <p:cNvSpPr>
            <a:spLocks noChangeArrowheads="1"/>
          </p:cNvSpPr>
          <p:nvPr/>
        </p:nvSpPr>
        <p:spPr bwMode="auto">
          <a:xfrm>
            <a:off x="2133600" y="5410200"/>
            <a:ext cx="1981200" cy="762000"/>
          </a:xfrm>
          <a:prstGeom prst="rect">
            <a:avLst/>
          </a:prstGeom>
          <a:solidFill>
            <a:srgbClr val="FF6FC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4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Sistema de monitoramento do PNPSB implementado</a:t>
            </a:r>
            <a:endParaRPr lang="pt-BR" sz="14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2"/>
          <p:cNvSpPr>
            <a:spLocks noChangeArrowheads="1"/>
          </p:cNvSpPr>
          <p:nvPr/>
        </p:nvSpPr>
        <p:spPr bwMode="auto">
          <a:xfrm>
            <a:off x="381000" y="1905000"/>
            <a:ext cx="3657600" cy="2286000"/>
          </a:xfrm>
          <a:prstGeom prst="rect">
            <a:avLst/>
          </a:prstGeom>
          <a:solidFill>
            <a:srgbClr val="FFF48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eaLnBrk="0" hangingPunct="0">
              <a:lnSpc>
                <a:spcPct val="100000"/>
              </a:lnSpc>
            </a:pPr>
            <a:r>
              <a:rPr lang="pt-BR" sz="28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Adequar o marco legal de maneira a atender as especificidades dos produtos da sociobiodiversidade</a:t>
            </a:r>
            <a:endParaRPr lang="pt-BR" sz="2800" dirty="0">
              <a:ea typeface="Arial" pitchFamily="-108" charset="0"/>
              <a:cs typeface="Arial" pitchFamily="-108" charset="0"/>
            </a:endParaRPr>
          </a:p>
        </p:txBody>
      </p:sp>
      <p:sp>
        <p:nvSpPr>
          <p:cNvPr id="3" name="Freeform 4"/>
          <p:cNvSpPr>
            <a:spLocks/>
          </p:cNvSpPr>
          <p:nvPr/>
        </p:nvSpPr>
        <p:spPr bwMode="auto">
          <a:xfrm>
            <a:off x="4038600" y="1519238"/>
            <a:ext cx="590550" cy="2671761"/>
          </a:xfrm>
          <a:custGeom>
            <a:avLst/>
            <a:gdLst>
              <a:gd name="T0" fmla="*/ 0 w 311"/>
              <a:gd name="T1" fmla="*/ 2147483647 h 1379"/>
              <a:gd name="T2" fmla="*/ 2147483647 w 311"/>
              <a:gd name="T3" fmla="*/ 2147483647 h 1379"/>
              <a:gd name="T4" fmla="*/ 0 w 311"/>
              <a:gd name="T5" fmla="*/ 0 h 1379"/>
              <a:gd name="T6" fmla="*/ 0 60000 65536"/>
              <a:gd name="T7" fmla="*/ 0 60000 65536"/>
              <a:gd name="T8" fmla="*/ 0 60000 65536"/>
              <a:gd name="T9" fmla="*/ 0 w 311"/>
              <a:gd name="T10" fmla="*/ 0 h 1379"/>
              <a:gd name="T11" fmla="*/ 311 w 311"/>
              <a:gd name="T12" fmla="*/ 1379 h 13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11" h="1379">
                <a:moveTo>
                  <a:pt x="0" y="1378"/>
                </a:moveTo>
                <a:lnTo>
                  <a:pt x="310" y="694"/>
                </a:lnTo>
                <a:lnTo>
                  <a:pt x="0" y="0"/>
                </a:lnTo>
              </a:path>
            </a:pathLst>
          </a:custGeom>
          <a:solidFill>
            <a:srgbClr val="D71D24"/>
          </a:solidFill>
          <a:ln w="25400" cap="rnd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endParaRPr lang="en-US" sz="2200">
              <a:solidFill>
                <a:srgbClr val="000000"/>
              </a:solidFill>
              <a:latin typeface="Calibri" pitchFamily="-108" charset="0"/>
            </a:endParaRPr>
          </a:p>
        </p:txBody>
      </p:sp>
      <p:sp>
        <p:nvSpPr>
          <p:cNvPr id="4" name="Rechteck 2"/>
          <p:cNvSpPr>
            <a:spLocks noChangeArrowheads="1"/>
          </p:cNvSpPr>
          <p:nvPr/>
        </p:nvSpPr>
        <p:spPr bwMode="auto">
          <a:xfrm>
            <a:off x="381000" y="1524000"/>
            <a:ext cx="3657600" cy="533400"/>
          </a:xfrm>
          <a:prstGeom prst="rect">
            <a:avLst/>
          </a:prstGeom>
          <a:solidFill>
            <a:srgbClr val="FFF48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pt-BR" sz="1800" i="1" dirty="0" smtClean="0">
                <a:solidFill>
                  <a:schemeClr val="tx1"/>
                </a:solidFill>
                <a:latin typeface="Arial"/>
                <a:ea typeface="Arial" pitchFamily="-108" charset="0"/>
                <a:cs typeface="Arial"/>
              </a:rPr>
              <a:t>Objetivo especifico 7:</a:t>
            </a:r>
            <a:endParaRPr lang="pt-BR" sz="1800" i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6" name="Rechteck 2"/>
          <p:cNvSpPr>
            <a:spLocks noChangeArrowheads="1"/>
          </p:cNvSpPr>
          <p:nvPr/>
        </p:nvSpPr>
        <p:spPr bwMode="auto">
          <a:xfrm>
            <a:off x="4724400" y="1447800"/>
            <a:ext cx="3657600" cy="380999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/>
            <a:r>
              <a:rPr lang="pt-BR" sz="2000" i="1" dirty="0" smtClean="0">
                <a:solidFill>
                  <a:schemeClr val="tx1"/>
                </a:solidFill>
                <a:ea typeface="Arial" pitchFamily="-108" charset="0"/>
                <a:cs typeface="Arial" pitchFamily="-108" charset="0"/>
              </a:rPr>
              <a:t>Indicadores até 2015</a:t>
            </a:r>
            <a:endParaRPr lang="pt-BR" sz="2000" i="1" dirty="0">
              <a:solidFill>
                <a:schemeClr val="tx1"/>
              </a:solidFill>
              <a:ea typeface="Arial" pitchFamily="-108" charset="0"/>
              <a:cs typeface="Arial" pitchFamily="-108" charset="0"/>
            </a:endParaRPr>
          </a:p>
        </p:txBody>
      </p:sp>
      <p:sp>
        <p:nvSpPr>
          <p:cNvPr id="7" name="Rechteck 7"/>
          <p:cNvSpPr>
            <a:spLocks noChangeArrowheads="1"/>
          </p:cNvSpPr>
          <p:nvPr/>
        </p:nvSpPr>
        <p:spPr bwMode="auto">
          <a:xfrm>
            <a:off x="304800" y="4648200"/>
            <a:ext cx="3733800" cy="5334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400" dirty="0" smtClean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Marco regulatório ambiental manejo sustentável e produção carvão2 informativos e 2 PSE</a:t>
            </a:r>
            <a:endParaRPr lang="pt-BR" sz="14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8" name="Rechteck 2"/>
          <p:cNvSpPr>
            <a:spLocks noChangeArrowheads="1"/>
          </p:cNvSpPr>
          <p:nvPr/>
        </p:nvSpPr>
        <p:spPr bwMode="auto">
          <a:xfrm>
            <a:off x="381000" y="4267200"/>
            <a:ext cx="3810000" cy="380999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600" i="1" dirty="0" smtClean="0">
                <a:solidFill>
                  <a:schemeClr val="tx1"/>
                </a:solidFill>
                <a:latin typeface="Arial"/>
                <a:ea typeface="Arial" pitchFamily="-108" charset="0"/>
                <a:cs typeface="Arial"/>
              </a:rPr>
              <a:t>Metas de 2010</a:t>
            </a:r>
            <a:endParaRPr lang="pt-BR" sz="1600" i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4876800" y="1828800"/>
          <a:ext cx="3708400" cy="977900"/>
        </p:xfrm>
        <a:graphic>
          <a:graphicData uri="http://schemas.openxmlformats.org/drawingml/2006/table">
            <a:tbl>
              <a:tblPr/>
              <a:tblGrid>
                <a:gridCol w="3708400"/>
              </a:tblGrid>
              <a:tr h="63500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Identificados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e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analisados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os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principais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gargalos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legais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Cdvs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-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coordenação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e </a:t>
                      </a:r>
                      <a:r>
                        <a:rPr lang="de-DE" sz="16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(MMA)</a:t>
                      </a:r>
                      <a:endParaRPr lang="de-DE" sz="2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  <p:sp>
        <p:nvSpPr>
          <p:cNvPr id="16" name="Rechteck 7"/>
          <p:cNvSpPr>
            <a:spLocks noChangeArrowheads="1"/>
          </p:cNvSpPr>
          <p:nvPr/>
        </p:nvSpPr>
        <p:spPr bwMode="auto">
          <a:xfrm>
            <a:off x="7772400" y="6553200"/>
            <a:ext cx="609600" cy="304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MDS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17" name="Rechteck 7"/>
          <p:cNvSpPr>
            <a:spLocks noChangeArrowheads="1"/>
          </p:cNvSpPr>
          <p:nvPr/>
        </p:nvSpPr>
        <p:spPr bwMode="auto">
          <a:xfrm>
            <a:off x="8382000" y="6553200"/>
            <a:ext cx="762000" cy="3048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CONAB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19" name="Rechteck 7"/>
          <p:cNvSpPr>
            <a:spLocks noChangeArrowheads="1"/>
          </p:cNvSpPr>
          <p:nvPr/>
        </p:nvSpPr>
        <p:spPr bwMode="auto">
          <a:xfrm>
            <a:off x="7162800" y="6553200"/>
            <a:ext cx="609600" cy="304800"/>
          </a:xfrm>
          <a:prstGeom prst="rect">
            <a:avLst/>
          </a:prstGeom>
          <a:solidFill>
            <a:srgbClr val="874D3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MDA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20" name="Rechteck 7"/>
          <p:cNvSpPr>
            <a:spLocks noChangeArrowheads="1"/>
          </p:cNvSpPr>
          <p:nvPr/>
        </p:nvSpPr>
        <p:spPr bwMode="auto">
          <a:xfrm>
            <a:off x="6553200" y="6553200"/>
            <a:ext cx="609600" cy="3048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MMA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sp>
        <p:nvSpPr>
          <p:cNvPr id="21" name="Rechteck 7"/>
          <p:cNvSpPr>
            <a:spLocks noChangeArrowheads="1"/>
          </p:cNvSpPr>
          <p:nvPr/>
        </p:nvSpPr>
        <p:spPr bwMode="auto">
          <a:xfrm>
            <a:off x="5257800" y="6553200"/>
            <a:ext cx="1295400" cy="304800"/>
          </a:xfrm>
          <a:prstGeom prst="rect">
            <a:avLst/>
          </a:prstGeom>
          <a:solidFill>
            <a:srgbClr val="FF6FC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defTabSz="914400" eaLnBrk="0" hangingPunct="0">
              <a:lnSpc>
                <a:spcPct val="100000"/>
              </a:lnSpc>
            </a:pPr>
            <a:r>
              <a:rPr lang="pt-BR" sz="1200" b="1" dirty="0" smtClean="0">
                <a:solidFill>
                  <a:schemeClr val="tx1"/>
                </a:solidFill>
                <a:latin typeface="Arial"/>
                <a:ea typeface="Calibri"/>
                <a:cs typeface="Arial"/>
              </a:rPr>
              <a:t>Coordenação</a:t>
            </a:r>
            <a:endParaRPr lang="pt-BR" sz="1200" b="1" dirty="0">
              <a:solidFill>
                <a:schemeClr val="tx1"/>
              </a:solidFill>
              <a:latin typeface="Arial"/>
              <a:ea typeface="Arial" pitchFamily="-108" charset="0"/>
              <a:cs typeface="Arial"/>
            </a:endParaRPr>
          </a:p>
        </p:txBody>
      </p:sp>
      <p:graphicFrame>
        <p:nvGraphicFramePr>
          <p:cNvPr id="18" name="Tabelle 17"/>
          <p:cNvGraphicFramePr>
            <a:graphicFrameLocks noGrp="1"/>
          </p:cNvGraphicFramePr>
          <p:nvPr/>
        </p:nvGraphicFramePr>
        <p:xfrm>
          <a:off x="4876800" y="2895600"/>
          <a:ext cx="3708400" cy="977900"/>
        </p:xfrm>
        <a:graphic>
          <a:graphicData uri="http://schemas.openxmlformats.org/drawingml/2006/table">
            <a:tbl>
              <a:tblPr/>
              <a:tblGrid>
                <a:gridCol w="3708400"/>
              </a:tblGrid>
              <a:tr h="749300">
                <a:tc>
                  <a:txBody>
                    <a:bodyPr/>
                    <a:lstStyle/>
                    <a:p>
                      <a:pPr algn="l" fontAlgn="b"/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Adequação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do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marco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legal de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cada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cadeia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(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ambiental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,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fiscal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e </a:t>
                      </a:r>
                      <a:r>
                        <a:rPr lang="de-DE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sanitário)-</a:t>
                      </a:r>
                      <a:r>
                        <a:rPr lang="de-DE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de-DE" sz="16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(</a:t>
                      </a:r>
                      <a:r>
                        <a:rPr lang="de-DE" sz="1600" b="0" i="1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Coordenação</a:t>
                      </a:r>
                      <a:r>
                        <a:rPr lang="de-DE" sz="1600" b="0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e MMA)</a:t>
                      </a:r>
                      <a:endParaRPr lang="de-DE" sz="2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"/>
        <a:cs typeface="Lucida Sans Unicode"/>
      </a:majorFont>
      <a:minorFont>
        <a:latin typeface="Calibri"/>
        <a:ea typeface=""/>
        <a:cs typeface="Lucida Sans Unicode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5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Lucida Sans Unicode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5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Lucida Sans Unicode" pitchFamily="32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"/>
        <a:cs typeface="Lucida Sans Unicode"/>
      </a:majorFont>
      <a:minorFont>
        <a:latin typeface="Calibri"/>
        <a:ea typeface=""/>
        <a:cs typeface="Lucida Sans Unicode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5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Lucida Sans Unicode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5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Lucida Sans Unicode" pitchFamily="32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5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Lucida Sans Unicode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5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cs typeface="Lucida Sans Unicode" pitchFamily="32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715</Words>
  <PresentationFormat>Bildschirmpräsentation (4:3)</PresentationFormat>
  <Paragraphs>111</Paragraphs>
  <Slides>10</Slides>
  <Notes>10</Notes>
  <HiddenSlides>0</HiddenSlides>
  <MMClips>0</MMClips>
  <ScaleCrop>false</ScaleCrop>
  <HeadingPairs>
    <vt:vector size="6" baseType="variant">
      <vt:variant>
        <vt:lpstr>Entwurfsvorlage</vt:lpstr>
      </vt:variant>
      <vt:variant>
        <vt:i4>3</vt:i4>
      </vt:variant>
      <vt:variant>
        <vt:lpstr>Verknüpfungen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4" baseType="lpstr">
      <vt:lpstr>Tema do Office</vt:lpstr>
      <vt:lpstr>1_Tema do Office</vt:lpstr>
      <vt:lpstr>2_Tema do Office</vt:lpstr>
      <vt:lpstr>???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Plano Nacional para Promoção das Cadeias de Produtos da Sociobiodiversidade: Agregação de Valor e Consolidação de Mercados Sustent´v</dc:title>
  <dc:creator>Luiz Rebelatto</dc:creator>
  <cp:lastModifiedBy>Michael Hagedorn</cp:lastModifiedBy>
  <cp:revision>48</cp:revision>
  <cp:lastPrinted>1601-01-01T00:00:00Z</cp:lastPrinted>
  <dcterms:created xsi:type="dcterms:W3CDTF">2010-03-22T17:21:32Z</dcterms:created>
  <dcterms:modified xsi:type="dcterms:W3CDTF">2010-03-22T19:20:05Z</dcterms:modified>
</cp:coreProperties>
</file>